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8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8" r:id="rId27"/>
    <p:sldId id="284" r:id="rId28"/>
    <p:sldId id="289" r:id="rId29"/>
    <p:sldId id="285" r:id="rId30"/>
    <p:sldId id="287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72E9F6"/>
    <a:srgbClr val="66FF66"/>
    <a:srgbClr val="FFF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>
        <p:scale>
          <a:sx n="100" d="100"/>
          <a:sy n="100" d="100"/>
        </p:scale>
        <p:origin x="-63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2FBB7-2934-4C1B-B21E-7AFF3614C138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18CD-E3AD-4440-B644-1C55822BDB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07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418CD-E3AD-4440-B644-1C55822BDB5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13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418CD-E3AD-4440-B644-1C55822BDB5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38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53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62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19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89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47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40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6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96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34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807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96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86A1-681E-43E4-8C0E-B3F1F13DF9D6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B8B18-0BD0-4B29-BEAF-79DC0799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22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gumnuri.kookmin.ac.kr/cgi-bin/bbs/gumbbs.cgi?db=gum01&amp;mode=read&amp;num=4833&amp;page=1&amp;ftype=7&amp;fval=%b9%e9%b3%b2%c1%d8&amp;backdepth=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gum.kookmin.ac.kr/cgi-bin/bbs/gumbbs.cgi?db=gum15&amp;mode=read&amp;num=902&amp;page=1&amp;ftype=7&amp;fval=%c5%a9%b8%ae%bd%ba%c5%e4&amp;backdepth=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gumnuri.kookmin.ac.kr/cgi-bin/bbs/gumbbs.cgi?db=gum01&amp;mode=read&amp;num=3512&amp;page=1&amp;ftype=7&amp;fval=%a4%bf%a4%d3.0%a4%c4%a4%d30%a4%c4%a4%d3&amp;backdepth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um.kookmin.ac.kr/cgi-bin/bbs/gumbbs.cgi?db=gum01&amp;mode=read&amp;num=595&amp;page=30&amp;ftype=6&amp;fval=&amp;backdepth=1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gumnuri.kookmin.ac.kr/cgi-bin/bbs/gumbbs.cgi?db=gum01&amp;mode=read&amp;num=4024&amp;page=1&amp;ftype=6&amp;fval=&amp;backdepth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684584" y="1340768"/>
            <a:ext cx="10289959" cy="2592288"/>
          </a:xfrm>
        </p:spPr>
        <p:txBody>
          <a:bodyPr>
            <a:noAutofit/>
          </a:bodyPr>
          <a:lstStyle/>
          <a:p>
            <a:r>
              <a:rPr lang="ko-KR" altLang="en-US" sz="16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슬기로운 </a:t>
            </a:r>
            <a:r>
              <a:rPr lang="en-US" altLang="ko-KR" sz="16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en-US" altLang="ko-KR" sz="16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6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</a:t>
            </a:r>
            <a:endParaRPr lang="ko-KR" altLang="en-US" sz="16000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 rot="440653">
            <a:off x="78178" y="4994038"/>
            <a:ext cx="8928992" cy="3356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슬기롭지 못한 눈</a:t>
            </a:r>
            <a:endParaRPr lang="ko-KR" altLang="en-US" sz="4000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6137347"/>
            <a:ext cx="222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금누리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4339.12.15</a:t>
            </a:r>
            <a:endParaRPr lang="ko-KR" altLang="en-US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94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981" y="0"/>
            <a:ext cx="919398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6631"/>
            <a:ext cx="8280920" cy="626469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아무도</a:t>
            </a:r>
            <a:r>
              <a:rPr lang="en-US" altLang="ko-KR" dirty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바르게</a:t>
            </a:r>
            <a:r>
              <a:rPr lang="en-US" altLang="ko-KR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보여줄</a:t>
            </a:r>
            <a:r>
              <a:rPr lang="en-US" altLang="ko-KR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수</a:t>
            </a:r>
            <a:r>
              <a:rPr lang="en-US" altLang="ko-KR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없다</a:t>
            </a:r>
            <a:endParaRPr lang="en-US" altLang="ko-KR" dirty="0" smtClean="0">
              <a:solidFill>
                <a:srgbClr val="FFFF47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endParaRPr lang="en-US" altLang="ko-KR" dirty="0">
              <a:solidFill>
                <a:schemeClr val="bg1"/>
              </a:solidFill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 rot="20520543">
            <a:off x="6970136" y="6043262"/>
            <a:ext cx="2021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rgbClr val="FFFF47"/>
                </a:solidFill>
              </a:rPr>
              <a:t> </a:t>
            </a:r>
            <a:r>
              <a:rPr lang="ko-KR" altLang="en-US" sz="24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가짜</a:t>
            </a:r>
            <a:r>
              <a:rPr lang="en-US" altLang="ko-KR" sz="24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24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밤하늘</a:t>
            </a:r>
            <a:r>
              <a:rPr lang="en-US" altLang="ko-KR" sz="24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  <a:endParaRPr lang="ko-KR" altLang="en-US" sz="2400" dirty="0">
              <a:solidFill>
                <a:srgbClr val="FFFF47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76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65"/>
            <a:ext cx="9144000" cy="689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 rot="19487955">
            <a:off x="2198702" y="-498966"/>
            <a:ext cx="8219256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우리가 살고 있는 이곳은 </a:t>
            </a:r>
            <a:endParaRPr lang="en-US" altLang="ko-KR" sz="3600" dirty="0" smtClean="0">
              <a:solidFill>
                <a:srgbClr val="FFFF47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거짓 그림 속이다</a:t>
            </a:r>
            <a:r>
              <a:rPr lang="en-US" altLang="ko-KR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우리가 살고 있는 이곳은 </a:t>
            </a:r>
            <a:endParaRPr lang="en-US" altLang="ko-KR" sz="3600" dirty="0" smtClean="0">
              <a:solidFill>
                <a:srgbClr val="FFFF47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잘못된 그림 안이다</a:t>
            </a:r>
            <a:r>
              <a:rPr lang="en-US" altLang="ko-KR" sz="3600" dirty="0" smtClean="0">
                <a:solidFill>
                  <a:srgbClr val="FFFF47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082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gum.kookmin.ac.kr/cwb-data/data/gum03/korea_eclipse_foto_by_lee_jin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58" y="0"/>
            <a:ext cx="103258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77800"/>
            <a:ext cx="9793088" cy="668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해는 왜 이쪽에서 떠서 </a:t>
            </a:r>
            <a:endParaRPr lang="en-US" altLang="ko-KR" sz="5000" dirty="0" smtClean="0">
              <a:solidFill>
                <a:srgbClr val="FF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저쪽으로 떨어지는가</a:t>
            </a:r>
            <a:endParaRPr lang="en-US" altLang="ko-KR" sz="5000" dirty="0" smtClean="0">
              <a:solidFill>
                <a:srgbClr val="FF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달은 왜</a:t>
            </a:r>
            <a:r>
              <a:rPr lang="en-US" altLang="ko-KR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, </a:t>
            </a: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보름달은 왜 초승달로 </a:t>
            </a:r>
            <a:endParaRPr lang="en-US" altLang="ko-KR" sz="5000" dirty="0" smtClean="0">
              <a:solidFill>
                <a:srgbClr val="FF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또다시 둥근 보름달로 보이는가</a:t>
            </a:r>
            <a:endParaRPr lang="en-US" altLang="ko-KR" sz="5000" dirty="0" smtClean="0">
              <a:solidFill>
                <a:srgbClr val="FF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 방은</a:t>
            </a:r>
            <a:r>
              <a:rPr lang="en-US" altLang="ko-KR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???</a:t>
            </a: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촛불은</a:t>
            </a:r>
            <a:r>
              <a:rPr lang="en-US" altLang="ko-KR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???</a:t>
            </a:r>
          </a:p>
          <a:p>
            <a:pPr marL="0" indent="0">
              <a:buNone/>
            </a:pPr>
            <a:r>
              <a:rPr lang="ko-KR" altLang="en-US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 방도 또 다른 하늘로 여길 수 있다</a:t>
            </a:r>
            <a:r>
              <a:rPr lang="en-US" altLang="ko-KR" sz="5000" dirty="0" smtClean="0">
                <a:solidFill>
                  <a:srgbClr val="FF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endParaRPr lang="ko-KR" altLang="en-US" sz="5000" dirty="0">
              <a:solidFill>
                <a:srgbClr val="FF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30832" y="17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24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-8088" y="27012"/>
            <a:ext cx="9332615" cy="68309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2536" y="476672"/>
            <a:ext cx="9144000" cy="7128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모두 </a:t>
            </a:r>
            <a:r>
              <a:rPr lang="ko-KR" altLang="en-US" sz="3600" dirty="0" err="1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손말틀을</a:t>
            </a: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켜봐 주시기 바랍니다</a:t>
            </a:r>
            <a:r>
              <a:rPr lang="en-US" altLang="ko-KR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3600" dirty="0" smtClean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우리는 미리네 안에 있는 셈이다</a:t>
            </a:r>
            <a:r>
              <a:rPr lang="en-US" altLang="ko-KR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우리는 평평한 네모설기 안에 있는 것이 아니라 </a:t>
            </a:r>
            <a:endParaRPr lang="en-US" altLang="ko-KR" sz="3600" dirty="0" smtClean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3600" dirty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3600" dirty="0" smtClean="0">
              <a:solidFill>
                <a:srgbClr val="66FF6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춤추는 유리 구슬 속에 있는 </a:t>
            </a:r>
            <a:r>
              <a:rPr lang="ko-KR" altLang="en-US" sz="3600" dirty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</a:t>
            </a:r>
            <a:r>
              <a:rPr lang="ko-KR" altLang="en-US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이다</a:t>
            </a:r>
            <a:r>
              <a:rPr lang="en-US" altLang="ko-KR" sz="3600" dirty="0" smtClean="0">
                <a:solidFill>
                  <a:srgbClr val="66FF6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</p:txBody>
      </p:sp>
      <p:pic>
        <p:nvPicPr>
          <p:cNvPr id="8" name="Picture 4" descr="http://gumnuri.kookmin.ac.kr/cwb-data/data/gum03/candle_flame_foto_from_pixaba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97"/>
          <a:stretch/>
        </p:blipFill>
        <p:spPr bwMode="auto">
          <a:xfrm>
            <a:off x="179512" y="1217682"/>
            <a:ext cx="7748440" cy="91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gumnuri.kookmin.ac.kr/cwb-data/data/gum03/candle_flame_foto_from_pixaba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26" b="6075"/>
          <a:stretch/>
        </p:blipFill>
        <p:spPr bwMode="auto">
          <a:xfrm>
            <a:off x="323528" y="4005064"/>
            <a:ext cx="7236174" cy="13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gumnuri.kookmin.ac.kr/cwb-data/data/gum03/candle_flame_foto_from_pixaba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0" r="72455" b="35052"/>
          <a:stretch/>
        </p:blipFill>
        <p:spPr bwMode="auto">
          <a:xfrm>
            <a:off x="7055387" y="5381989"/>
            <a:ext cx="1745130" cy="11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gumnuri.kookmin.ac.kr/cwb-data/data/gum03/candle_flame_foto_from_pixaba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0" r="81626" b="35052"/>
          <a:stretch/>
        </p:blipFill>
        <p:spPr bwMode="auto">
          <a:xfrm>
            <a:off x="7935828" y="363791"/>
            <a:ext cx="898891" cy="90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gumnuri.kookmin.ac.kr/cwb-data/data/gum03/candle_flame_foto_from_pixaba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0" r="81626" b="35052"/>
          <a:stretch/>
        </p:blipFill>
        <p:spPr bwMode="auto">
          <a:xfrm>
            <a:off x="7504373" y="1675269"/>
            <a:ext cx="1296144" cy="14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26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um.kookmin.ac.kr/cwb-data/data/gum03/duru-olafur-nu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9632"/>
            <a:ext cx="9144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332656"/>
            <a:ext cx="8748464" cy="6112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그런데 우리는 네모 그림 속에서 </a:t>
            </a:r>
            <a:endParaRPr lang="en-US" altLang="ko-KR" sz="4400" dirty="0" smtClean="0">
              <a:solidFill>
                <a:srgbClr val="72E9F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슬기롭지 못한 눈으로 살아가고 있다</a:t>
            </a:r>
            <a:r>
              <a:rPr lang="en-US" altLang="ko-KR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4400" dirty="0">
              <a:solidFill>
                <a:srgbClr val="72E9F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우리의 눈도 납작한 것이 아니라 </a:t>
            </a:r>
            <a:endParaRPr lang="en-US" altLang="ko-KR" sz="4400" dirty="0" smtClean="0">
              <a:solidFill>
                <a:srgbClr val="72E9F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둥글게 휘어져 있다</a:t>
            </a:r>
            <a:r>
              <a:rPr lang="en-US" altLang="ko-KR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4400" dirty="0" smtClean="0">
              <a:solidFill>
                <a:srgbClr val="72E9F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그러니 이 방 또한 둥근 방 이다</a:t>
            </a:r>
            <a:r>
              <a:rPr lang="en-US" altLang="ko-KR" sz="4400" dirty="0" smtClean="0">
                <a:solidFill>
                  <a:srgbClr val="72E9F6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endParaRPr lang="ko-KR" altLang="en-US" sz="4400" dirty="0">
              <a:solidFill>
                <a:srgbClr val="72E9F6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51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34941"/>
            <a:ext cx="6048672" cy="4672894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돌고 있는 둥근 방 안에서는  똑바른 길도</a:t>
            </a:r>
            <a:endParaRPr lang="en-US" altLang="ko-KR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휘어져 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00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13213">
            <a:off x="82511" y="-2053645"/>
            <a:ext cx="9412612" cy="1176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-36512" y="332656"/>
            <a:ext cx="10297144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 휘어진 바닥 </a:t>
            </a:r>
            <a:r>
              <a:rPr lang="ko-KR" altLang="en-US" sz="3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위에</a:t>
            </a:r>
            <a:r>
              <a:rPr lang="ko-KR" altLang="en-US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en-US" altLang="ko-KR" sz="3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서있다</a:t>
            </a:r>
            <a:r>
              <a:rPr lang="en-US" altLang="ko-KR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모든 길은 굽어 돈다</a:t>
            </a:r>
            <a:r>
              <a:rPr lang="en-US" altLang="ko-KR" sz="3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            </a:t>
            </a:r>
            <a:endParaRPr lang="ko-KR" altLang="en-US" sz="3400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696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0014" y="-1527594"/>
            <a:ext cx="7371436" cy="982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790081"/>
            <a:ext cx="7148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우리는 일렁이는 바다 위를 걷는 셈이다</a:t>
            </a:r>
            <a:r>
              <a:rPr lang="en-US" altLang="ko-KR" sz="4400" dirty="0" smtClean="0">
                <a:solidFill>
                  <a:schemeClr val="bg1"/>
                </a:solidFill>
              </a:rPr>
              <a:t>.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7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61 0 C 0.02691 0.00556 0.02743 0.00856 0.02448 0.0125 C 0.02136 0.01667 0.0158 0.01829 0.01198 0.02083 C 0.00538 0.02523 -0.00121 0.02894 -0.00781 0.03333 C -0.02413 0.03148 -0.02239 0.03449 -0.02239 0.01389 C -0.00538 0.01204 0.0033 0.00995 0.01823 0.01389 C 0.02604 0.01898 0.02952 0.02963 0.03802 0.03333 C 0.04392 0.03125 0.04653 0.02708 0.04844 0.01944 C 0.04827 0.01782 0.04896 0.0044 0.04531 0.00139 C 0.0434 -0.00023 0.04115 -0.00046 0.03906 -0.00139 C 0.03802 -0.00185 0.03594 -0.00278 0.03594 -0.00255 C 0.03142 -0.00231 0.02691 -0.00255 0.0224 -0.00139 C 0.01823 -0.00023 0.01771 0.00579 0.01615 0.00972 C 0.01372 0.01551 0.01059 0.02083 0.00781 0.02639 C 0.00608 0.02963 0.00573 0.03194 0.00261 0.03333 C -1.11111E-6 0.03472 -0.00573 0.03611 -0.00573 0.03634 C -0.01371 0.03495 -0.01649 0.03588 -0.02239 0.03056 C -0.02309 0.02778 -0.02378 0.025 -0.02448 0.02222 C -0.02483 0.02083 -0.02552 0.01806 -0.02552 0.01829 C -0.02344 0.00139 -0.01649 0.00856 -0.0026 0.00972 C 0.00087 0.01296 0.00434 0.0162 0.00781 0.01944 C 0.01024 0.02917 0.01875 0.03102 0.02552 0.03333 C 0.02986 0.0294 0.03229 0.02454 0.03386 0.01806 C 0.03247 -0.00255 0.03351 -0.00046 0.01823 0.00139 C 0.01337 0.00787 0.01042 0.01713 0.00469 0.02222 C 0.00399 0.02361 0.00347 0.02523 0.00261 0.02639 C 0.0007 0.02847 -0.00364 0.03194 -0.00364 0.03218 C -0.00573 0.03148 -0.00833 0.03241 -0.00989 0.03056 C -0.01163 0.0287 -0.01198 0.02222 -0.01198 0.02245 C -0.01007 0.00926 -0.0059 0.01412 0.00469 0.01528 C 0.0092 0.01921 0.01077 0.02546 0.01615 0.02778 C 0.02031 0.02731 0.02448 0.02755 0.02865 0.02639 C 0.03195 0.02546 0.03386 0.01528 0.03386 0.01551 C 0.03247 0.00463 0.03108 0.00208 0.02344 -0.00139 C 0.00712 0.00417 0.01111 0.0375 -0.00573 0.04306 C -0.01423 0.04167 -0.01858 0.04028 -0.02135 0.02917 C -0.01979 0.00509 -0.02066 0.01088 -0.00156 0.0125 C 0.00556 0.01574 0.00712 0.02407 0.01302 0.02917 C 0.01962 0.04236 0.02934 0.03102 0.03594 0.025 C 0.04011 0.01644 0.03941 0.00833 0.03698 -0.00139 C 0.03333 -0.00093 0.02413 -0.00301 0.02031 0.00278 C 0.01042 0.01806 0.01354 0.03542 -0.00469 0.04028 C -0.0118 0.03843 -0.01389 0.03403 -0.01614 0.025 C -0.01493 0.01088 -0.01597 0.0088 -0.00573 0.01111 C 0.00017 0.0162 0.00174 0.02523 0.00781 0.03056 C 0.01059 0.0331 0.01719 0.03611 0.01719 0.03634 C 0.02778 0.03426 0.02292 0.03588 0.03177 0.03194 C 0.0342 0.03079 0.03802 0.02639 0.03802 0.02662 C 0.04236 0.01759 0.04011 0.00694 0.03386 0.00139 C 0.03004 0.00185 0.02604 0.00139 0.0224 0.00278 C 0.02083 0.00347 0.01979 0.00949 0.01927 0.01111 C 0.01684 0.01875 0.01511 0.03287 0.0099 0.0375 C 0.00087 0.03542 0.00139 0.03403 -0.00573 0.02778 C -0.00781 0.01944 -0.01042 0.01435 -0.00364 0.00833 C 0.00087 0.0088 0.00538 0.00856 0.0099 0.00972 C 0.01372 0.01065 0.01267 0.01389 0.01511 0.01667 C 0.01997 0.02222 0.02309 0.02245 0.02865 0.025 C 0.03316 0.02407 0.03594 0.025 0.03906 0.02083 C 0.04149 0.01759 0.04323 0.00833 0.04323 0.00856 C 0.04167 -0.0088 0.04115 -0.00718 0.02761 -0.00556 C 0.02083 0.00347 0.0184 0.01644 0.01198 0.025 C 0.01007 0.03241 0.01163 0.02801 0.00677 0.0375 C 0.00608 0.03889 0.00469 0.04167 0.00469 0.0419 C 0.00017 0.0412 -0.00451 0.04213 -0.00885 0.04028 C -0.0125 0.03866 -0.01406 0.02639 -0.01406 0.02662 C -0.01215 0.01111 -0.01059 0.01366 0.00156 0.01667 C 0.00677 0.0213 0.00399 0.01806 0.00886 0.02778 C 0.01146 0.0331 0.02118 0.03426 0.02552 0.03611 C 0.03004 0.03565 0.03472 0.03611 0.03906 0.03472 C 0.04254 0.03356 0.04427 0.02222 0.04427 0.02245 C 0.04271 0.00741 0.04219 0.0081 0.03073 0.00972 C 0.01875 0.02569 0.03646 0.00116 0.02552 0.01944 C 0.02552 0.01968 0.01771 0.02986 0.01615 0.03194 C 0.01233 0.03704 0.00781 0.03796 0.00365 0.04167 C 0.00122 0.0412 -0.00121 0.04097 -0.00364 0.04028 C -0.00573 0.03958 -0.00989 0.0375 -0.00989 0.03773 C -0.01163 0.03079 -0.01389 0.02546 -0.01094 0.01806 C -0.01042 0.0169 -0.00295 0.01204 -0.00156 0.01111 C 0.00191 0.01157 0.00538 0.01157 0.00886 0.0125 C 0.01094 0.01296 0.01511 0.01528 0.01511 0.01551 C 0.01667 0.01852 0.02448 0.03194 0.02448 0.03218 C 0.03177 0.03519 0.03767 0.0375 0.04531 0.03889 C 0.05104 0.03704 0.05017 0.03519 0.05156 0.02778 C 0.05122 0.025 0.04844 0.0044 0.04531 0.00278 C 0.0434 0.00185 0.04115 0.00278 0.03906 0.00278 L 0.04219 0.01389 " pathEditMode="relative" rAng="0" ptsTypes="ffffffffffffffffffffffffffffffffffffffffffffffffffffffffffffffffffffffffffffffffffffAA">
                                      <p:cBhvr>
                                        <p:cTn id="6" dur="38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81" y="-1"/>
            <a:ext cx="4571999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9916" y="0"/>
            <a:ext cx="45840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7128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42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해는 </a:t>
            </a:r>
            <a:r>
              <a:rPr lang="ko-KR" altLang="en-US" sz="42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동그란 불구슬이 </a:t>
            </a:r>
            <a:r>
              <a:rPr lang="ko-KR" altLang="en-US" sz="42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아니라 넓적한 널이다</a:t>
            </a:r>
            <a:r>
              <a:rPr lang="en-US" altLang="ko-KR" sz="4200" dirty="0" smtClean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 algn="ctr">
              <a:buNone/>
            </a:pPr>
            <a:r>
              <a:rPr lang="ko-KR" altLang="en-US" sz="24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방 </a:t>
            </a:r>
            <a:r>
              <a:rPr lang="ko-KR" altLang="en-US" sz="24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안에 띄운 </a:t>
            </a:r>
            <a:r>
              <a:rPr lang="ko-KR" altLang="en-US" sz="24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</a:t>
            </a:r>
            <a:endParaRPr lang="en-US" altLang="ko-KR" sz="24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749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30" y="188640"/>
            <a:ext cx="4768670" cy="336612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33611" y="116632"/>
            <a:ext cx="8496944" cy="6336704"/>
          </a:xfrm>
        </p:spPr>
        <p:txBody>
          <a:bodyPr>
            <a:normAutofit fontScale="25000" lnSpcReduction="20000"/>
          </a:bodyPr>
          <a:lstStyle/>
          <a:p>
            <a:endParaRPr lang="ko-KR" altLang="en-US" dirty="0" smtClean="0"/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좁은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땅덩이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속에도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끝없이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빈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곳이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</a:p>
          <a:p>
            <a:pPr marL="0" indent="0">
              <a:buNone/>
            </a:pP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끝없는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큰 곳이라도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손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안에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담아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볼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수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</a:p>
          <a:p>
            <a:pPr marL="0" indent="0">
              <a:buNone/>
            </a:pP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그렇다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우리는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땅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보다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큰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것들을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지니고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ko-KR" altLang="en-US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하늘이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그렇고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그림자가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그렇고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한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점이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그렇다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안에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있는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그림자로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본다</a:t>
            </a: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ko-KR" altLang="en-US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안에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밖보다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훨씬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많은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그림자가</a:t>
            </a:r>
            <a:r>
              <a:rPr lang="en-US" altLang="ko-KR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0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endParaRPr lang="en-US" altLang="ko-KR" sz="104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133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553" y="0"/>
            <a:ext cx="10735106" cy="685800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2372" y="116632"/>
            <a:ext cx="8219256" cy="6408712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ko-KR" altLang="en-US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해는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아직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저쪽으로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b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눈도</a:t>
            </a:r>
            <a:r>
              <a:rPr lang="en-US" altLang="ko-KR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br>
              <a:rPr lang="en-US" altLang="ko-KR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 땅덩이처럼</a:t>
            </a:r>
            <a:r>
              <a:rPr lang="en-US" altLang="ko-KR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스스로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b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끌어당기는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b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힘을</a:t>
            </a:r>
            <a: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br>
              <a:rPr lang="en-US" altLang="ko-KR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지니고</a:t>
            </a:r>
            <a:r>
              <a:rPr lang="en-US" altLang="ko-KR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36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3600" dirty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endParaRPr lang="ko-KR" altLang="en-US" sz="3600" dirty="0">
              <a:solidFill>
                <a:srgbClr val="C0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753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76672"/>
            <a:ext cx="4768670" cy="336612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5721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좋다</a:t>
            </a:r>
            <a:endParaRPr lang="ko-KR" altLang="en-US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땅덩이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가운데로 당기는 힘이 없는 곳에서 </a:t>
            </a:r>
            <a:endParaRPr lang="en-US" altLang="ko-KR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곧은 쪽을 어떻게 드러낼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수 있을까</a:t>
            </a:r>
            <a:endParaRPr lang="ko-KR" altLang="en-US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r>
              <a:rPr lang="en-US" altLang="ko-KR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</a:p>
          <a:p>
            <a:endParaRPr lang="en-US" altLang="ko-KR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알이 터지듯 한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찰나에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퍼져 나가는 힘을</a:t>
            </a:r>
            <a:r>
              <a:rPr lang="en-US" altLang="ko-KR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, </a:t>
            </a: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곧 퍼짐 그 스스로를 하나의 쪽으로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여길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수 있을 것이다</a:t>
            </a:r>
          </a:p>
          <a:p>
            <a:pPr marL="0" indent="0">
              <a:buNone/>
            </a:pPr>
            <a:endParaRPr lang="ko-KR" altLang="en-US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때를 나눌 수 없듯이 길이나 크기를 잴 수 있는 곳도 </a:t>
            </a:r>
            <a:endParaRPr lang="en-US" altLang="ko-KR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나타나지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않는다</a:t>
            </a:r>
            <a:endParaRPr lang="ko-KR" altLang="en-US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가운데가 </a:t>
            </a:r>
            <a:r>
              <a:rPr lang="ko-KR" altLang="en-US" sz="31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없다</a:t>
            </a:r>
            <a:endParaRPr lang="ko-KR" altLang="en-US" sz="31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5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gumnuri.kookmin.ac.kr/cwb-data/data/gum03/paik_namjun_Moon_is_the_Oldest_television_1965_2000_foto_from_ohmynews_kim_hyungsu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2" y="-1035496"/>
            <a:ext cx="9845116" cy="789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3212976"/>
            <a:ext cx="8291264" cy="394674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빠르기는 </a:t>
            </a:r>
            <a:r>
              <a:rPr lang="en-US" altLang="ko-K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  <a: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때는 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 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똑바로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지나가지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않는다</a:t>
            </a:r>
            <a:b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우리가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빠르게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앞으로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나가면</a:t>
            </a:r>
            <a:r>
              <a:rPr lang="en-US" altLang="ko-K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다가오는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것과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옆은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빙그르</a:t>
            </a:r>
            <a:r>
              <a:rPr lang="en-US" altLang="ko-KR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돌며</a:t>
            </a:r>
            <a:r>
              <a:rPr lang="en-US" altLang="ko-K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달아난다</a:t>
            </a:r>
            <a:endParaRPr lang="ko-KR" altLang="en-US" dirty="0">
              <a:solidFill>
                <a:schemeClr val="accent2">
                  <a:lumMod val="60000"/>
                  <a:lumOff val="40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-866608" y="764704"/>
            <a:ext cx="864096" cy="22905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78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1.1125 1.85185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5 0.00949 L -3.33333E-6 2.59259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521" y="-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3" y="-17118"/>
            <a:ext cx="9166824" cy="687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-22823" y="2232309"/>
            <a:ext cx="9166824" cy="2376264"/>
          </a:xfrm>
          <a:prstGeom prst="rect">
            <a:avLst/>
          </a:prstGeom>
          <a:solidFill>
            <a:schemeClr val="tx1">
              <a:lumMod val="50000"/>
              <a:lumOff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9631" y="3528453"/>
            <a:ext cx="8361915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4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가장 비뚤어지고 틀린 그림은  별을 찍은 </a:t>
            </a:r>
            <a:r>
              <a:rPr lang="ko-KR" altLang="en-US" sz="3400" dirty="0" err="1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걱이다</a:t>
            </a:r>
            <a:r>
              <a:rPr lang="en-US" altLang="ko-KR" sz="3400" dirty="0" smtClean="0">
                <a:solidFill>
                  <a:srgbClr val="C000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endParaRPr lang="en-US" altLang="ko-KR" sz="3400" dirty="0">
              <a:solidFill>
                <a:srgbClr val="C000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90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12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" y="0"/>
            <a:ext cx="914169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6093296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금누리</a:t>
            </a:r>
            <a:r>
              <a:rPr lang="ko-KR" altLang="en-US" dirty="0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bg1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스스그림</a:t>
            </a:r>
            <a:endParaRPr lang="ko-KR" altLang="en-US" dirty="0">
              <a:solidFill>
                <a:schemeClr val="bg1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609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um.kookmin.ac.kr/cwb-data/data/gum03/pn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24" y="1"/>
            <a:ext cx="91760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3400" dirty="0" smtClean="0">
              <a:solidFill>
                <a:srgbClr val="FFFF00"/>
              </a:solidFill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00"/>
                </a:solidFill>
                <a:ea typeface="gumnurimomgulggol" panose="02030600000101010101" pitchFamily="18" charset="-127"/>
              </a:rPr>
              <a:t>지난달 </a:t>
            </a:r>
            <a:r>
              <a:rPr lang="ko-KR" altLang="en-US" sz="3600" dirty="0" err="1">
                <a:solidFill>
                  <a:srgbClr val="FFFF00"/>
                </a:solidFill>
                <a:ea typeface="gumnurimomgulggol" panose="02030600000101010101" pitchFamily="18" charset="-127"/>
              </a:rPr>
              <a:t>ㅔ론</a:t>
            </a:r>
            <a:r>
              <a:rPr lang="en-US" altLang="ko-KR" sz="3600" dirty="0">
                <a:solidFill>
                  <a:srgbClr val="FFFF00"/>
                </a:solidFill>
                <a:ea typeface="gumnurimomgulggol" panose="02030600000101010101" pitchFamily="18" charset="-127"/>
              </a:rPr>
              <a:t>.</a:t>
            </a:r>
            <a:r>
              <a:rPr lang="ko-KR" altLang="en-US" sz="3600" dirty="0" err="1">
                <a:solidFill>
                  <a:srgbClr val="FFFF00"/>
                </a:solidFill>
                <a:ea typeface="gumnurimomgulggol" panose="02030600000101010101" pitchFamily="18" charset="-127"/>
              </a:rPr>
              <a:t>뭇ㅋ가</a:t>
            </a:r>
            <a:r>
              <a:rPr lang="ko-KR" altLang="en-US" sz="3600" dirty="0">
                <a:solidFill>
                  <a:srgbClr val="FFFF00"/>
                </a:solidFill>
                <a:ea typeface="gumnurimomgulggol" panose="02030600000101010101" pitchFamily="18" charset="-127"/>
              </a:rPr>
              <a:t> 사람들이 진짜 </a:t>
            </a:r>
            <a:r>
              <a:rPr lang="ko-KR" altLang="en-US" sz="3600" dirty="0" smtClean="0">
                <a:solidFill>
                  <a:srgbClr val="FFFF00"/>
                </a:solidFill>
                <a:ea typeface="gumnurimomgulggol" panose="02030600000101010101" pitchFamily="18" charset="-127"/>
              </a:rPr>
              <a:t>참 삶 </a:t>
            </a:r>
            <a:r>
              <a:rPr lang="ko-KR" altLang="en-US" sz="3600" dirty="0">
                <a:solidFill>
                  <a:srgbClr val="FFFF00"/>
                </a:solidFill>
                <a:ea typeface="gumnurimomgulggol" panose="02030600000101010101" pitchFamily="18" charset="-127"/>
              </a:rPr>
              <a:t>속에 </a:t>
            </a:r>
            <a:endParaRPr lang="en-US" altLang="ko-KR" sz="3600" dirty="0" smtClean="0">
              <a:solidFill>
                <a:srgbClr val="FFFF00"/>
              </a:solidFill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err="1" smtClean="0">
                <a:solidFill>
                  <a:srgbClr val="FFFF00"/>
                </a:solidFill>
                <a:ea typeface="gumnurimomgulggol" panose="02030600000101010101" pitchFamily="18" charset="-127"/>
              </a:rPr>
              <a:t>살고읶음은</a:t>
            </a:r>
            <a:r>
              <a:rPr lang="ko-KR" altLang="en-US" sz="3600" dirty="0" smtClean="0">
                <a:solidFill>
                  <a:srgbClr val="FFFF00"/>
                </a:solidFill>
                <a:ea typeface="gumnurimomgulggol" panose="02030600000101010101" pitchFamily="18" charset="-127"/>
              </a:rPr>
              <a:t> </a:t>
            </a:r>
            <a:r>
              <a:rPr lang="ko-KR" altLang="en-US" sz="3600" dirty="0" err="1" smtClean="0">
                <a:solidFill>
                  <a:srgbClr val="FFFF00"/>
                </a:solidFill>
                <a:ea typeface="gumnurimomgulggol" panose="02030600000101010101" pitchFamily="18" charset="-127"/>
              </a:rPr>
              <a:t>열잘</a:t>
            </a:r>
            <a:r>
              <a:rPr lang="ko-KR" altLang="en-US" sz="3600" dirty="0" err="1">
                <a:solidFill>
                  <a:srgbClr val="FFFF00"/>
                </a:solidFill>
                <a:ea typeface="gumnurimomgulggol" panose="02030600000101010101" pitchFamily="18" charset="-127"/>
              </a:rPr>
              <a:t>의</a:t>
            </a:r>
            <a:r>
              <a:rPr lang="ko-KR" altLang="en-US" sz="3600" dirty="0" smtClean="0">
                <a:solidFill>
                  <a:srgbClr val="FFFF00"/>
                </a:solidFill>
                <a:ea typeface="gumnurimomgulggol" panose="02030600000101010101" pitchFamily="18" charset="-127"/>
              </a:rPr>
              <a:t> 하나 밖에 </a:t>
            </a:r>
            <a:r>
              <a:rPr lang="ko-KR" altLang="en-US" sz="3600" dirty="0" err="1">
                <a:solidFill>
                  <a:srgbClr val="FFFF00"/>
                </a:solidFill>
                <a:ea typeface="gumnurimomgulggol" panose="02030600000101010101" pitchFamily="18" charset="-127"/>
              </a:rPr>
              <a:t>안된다고</a:t>
            </a:r>
            <a:r>
              <a:rPr lang="ko-KR" altLang="en-US" sz="3600" dirty="0">
                <a:solidFill>
                  <a:srgbClr val="FFFF00"/>
                </a:solidFill>
                <a:ea typeface="gumnurimomgulggol" panose="02030600000101010101" pitchFamily="18" charset="-127"/>
              </a:rPr>
              <a:t> 했다</a:t>
            </a:r>
            <a:r>
              <a:rPr lang="en-US" altLang="ko-KR" sz="3600" dirty="0">
                <a:solidFill>
                  <a:srgbClr val="FFFF00"/>
                </a:solidFill>
                <a:ea typeface="gumnurimomgulggol" panose="02030600000101010101" pitchFamily="18" charset="-127"/>
              </a:rPr>
              <a:t>.</a:t>
            </a:r>
            <a:endParaRPr lang="ko-KR" altLang="en-US" sz="36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en-US" altLang="ko-KR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1995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해에 나는 </a:t>
            </a:r>
            <a:r>
              <a:rPr lang="ko-KR" altLang="en-US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앞날의 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프랑스 사람들이 </a:t>
            </a:r>
            <a:endParaRPr lang="en-US" altLang="ko-KR" sz="36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번개 </a:t>
            </a:r>
            <a:r>
              <a:rPr lang="ko-KR" altLang="en-US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그림 안을 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참 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삶처럼 </a:t>
            </a:r>
            <a:r>
              <a:rPr lang="ko-KR" altLang="en-US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드나들 줄 아는 </a:t>
            </a:r>
            <a:endParaRPr lang="en-US" altLang="ko-KR" sz="36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마음을 지녀야 한다고 </a:t>
            </a:r>
            <a:endParaRPr lang="en-US" altLang="ko-KR" sz="3600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새 </a:t>
            </a:r>
            <a:r>
              <a:rPr lang="ko-KR" altLang="en-US" sz="3600" dirty="0" err="1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나랏님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자</a:t>
            </a:r>
            <a:r>
              <a:rPr lang="en-US" altLang="ko-KR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^</a:t>
            </a:r>
            <a:r>
              <a:rPr lang="ko-KR" altLang="en-US" sz="3600" dirty="0" err="1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퀘</a:t>
            </a:r>
            <a:r>
              <a:rPr lang="en-US" altLang="ko-KR" sz="3600" dirty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^.^</a:t>
            </a:r>
            <a:r>
              <a:rPr lang="ko-KR" altLang="en-US" sz="3600" dirty="0" err="1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히라</a:t>
            </a:r>
            <a:r>
              <a:rPr lang="en-US" altLang="ko-KR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^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에게</a:t>
            </a:r>
            <a:r>
              <a:rPr lang="en-US" altLang="ko-KR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글로 </a:t>
            </a:r>
            <a:r>
              <a:rPr lang="ko-KR" altLang="en-US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말했다</a:t>
            </a:r>
            <a:r>
              <a:rPr lang="en-US" altLang="ko-KR" sz="3600" dirty="0" smtClean="0">
                <a:solidFill>
                  <a:srgbClr val="FFFF00"/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endParaRPr lang="en-US" altLang="ko-KR" sz="3600" dirty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dirty="0" smtClean="0">
              <a:solidFill>
                <a:srgbClr val="FFFF00"/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041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6632"/>
            <a:ext cx="8712968" cy="648072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거울 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앞에 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서서</a:t>
            </a:r>
            <a:endParaRPr lang="en-US" altLang="ko-KR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endParaRPr lang="en-US" altLang="ko-KR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한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치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너는</a:t>
            </a:r>
          </a:p>
          <a:p>
            <a:pPr marL="0" indent="0">
              <a:buNone/>
            </a:pPr>
            <a:r>
              <a:rPr lang="ko-KR" altLang="en-US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마르셀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뒤샹</a:t>
            </a:r>
            <a:endParaRPr lang="ko-KR" altLang="en-US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이다</a:t>
            </a:r>
          </a:p>
          <a:p>
            <a:endParaRPr lang="ko-KR" altLang="en-US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세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치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너는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율곡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이다</a:t>
            </a:r>
          </a:p>
          <a:p>
            <a:pPr marL="0" indent="0">
              <a:buNone/>
            </a:pPr>
            <a:endParaRPr lang="en-US" altLang="ko-KR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아홉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치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너는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세종이다</a:t>
            </a:r>
          </a:p>
          <a:p>
            <a:endParaRPr lang="ko-KR" altLang="en-US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스무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일곱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치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너는</a:t>
            </a:r>
          </a:p>
          <a:p>
            <a:pPr marL="0" indent="0">
              <a:buNone/>
            </a:pPr>
            <a:r>
              <a:rPr lang="ko-KR" altLang="en-US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레오날도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다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빈치</a:t>
            </a:r>
            <a:endParaRPr lang="ko-KR" altLang="en-US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이다</a:t>
            </a:r>
          </a:p>
          <a:p>
            <a:endParaRPr lang="ko-KR" altLang="en-US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81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너는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금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누리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다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금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누리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</a:p>
          <a:p>
            <a:pPr marL="0" indent="0">
              <a:buNone/>
            </a:pP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18</a:t>
            </a:r>
          </a:p>
          <a:p>
            <a:endParaRPr lang="en-US" altLang="ko-KR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고맙</a:t>
            </a:r>
            <a:r>
              <a:rPr lang="en-US" altLang="ko-KR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소</a:t>
            </a: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네</a:t>
            </a:r>
            <a:endParaRPr lang="en-US" altLang="ko-KR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누</a:t>
            </a:r>
            <a:r>
              <a:rPr lang="ko-KR" altLang="en-US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리</a:t>
            </a:r>
          </a:p>
        </p:txBody>
      </p:sp>
    </p:spTree>
    <p:extLst>
      <p:ext uri="{BB962C8B-B14F-4D97-AF65-F5344CB8AC3E}">
        <p14:creationId xmlns:p14="http://schemas.microsoft.com/office/powerpoint/2010/main" val="21235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6632"/>
            <a:ext cx="8676456" cy="6264696"/>
          </a:xfrm>
        </p:spPr>
        <p:txBody>
          <a:bodyPr tIns="180000" bIns="216000">
            <a:noAutofit/>
          </a:bodyPr>
          <a:lstStyle/>
          <a:p>
            <a:pPr marL="0" indent="0">
              <a:buNone/>
            </a:pP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몸과 </a:t>
            </a:r>
            <a:r>
              <a:rPr lang="en-US" altLang="ko-KR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꿈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 </a:t>
            </a:r>
            <a:endParaRPr lang="en-US" altLang="ko-KR" sz="26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나의 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손이 아니라 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 머리 속</a:t>
            </a:r>
            <a:r>
              <a:rPr lang="en-US" altLang="ko-KR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, 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나의 꿈이 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스스로</a:t>
            </a:r>
            <a:endParaRPr lang="en-US" altLang="ko-KR" sz="26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2600" dirty="0" smtClean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그림을 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그리고 </a:t>
            </a:r>
            <a:r>
              <a:rPr lang="ko-KR" altLang="en-US" sz="26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멋질도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할 수 있는 날이 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올 테지 </a:t>
            </a:r>
            <a:r>
              <a:rPr lang="en-US" altLang="ko-KR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  <a:br>
              <a:rPr lang="en-US" altLang="ko-KR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en-US" altLang="ko-KR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살갗도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이미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알 뜻과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느낌을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주고받는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26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셈틀인</a:t>
            </a:r>
            <a:r>
              <a:rPr lang="ko-KR" altLang="en-US" sz="26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26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셈이다</a:t>
            </a:r>
            <a:endParaRPr lang="ko-KR" altLang="en-US" sz="2600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34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99392"/>
            <a:ext cx="914400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?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틀</a:t>
            </a:r>
            <a:r>
              <a:rPr lang="en-US" altLang="ko-KR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!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린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?</a:t>
            </a:r>
            <a:r>
              <a:rPr lang="ko-KR" altLang="en-US" sz="40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짓으</a:t>
            </a:r>
            <a:r>
              <a:rPr lang="en-US" altLang="ko-KR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?~!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로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!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바</a:t>
            </a:r>
            <a:r>
              <a:rPr lang="en-US" altLang="ko-KR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~?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그래도</a:t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맞는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것이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있다면</a:t>
            </a:r>
            <a:b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틀린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짓으로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바르게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보도록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하는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것이다</a:t>
            </a:r>
            <a:endParaRPr lang="ko-KR" altLang="en-US" sz="4000" dirty="0"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980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  . </a:t>
            </a:r>
            <a:r>
              <a:rPr lang="en-US" altLang="ko-KR" dirty="0"/>
              <a:t> _   l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/>
            </a:r>
            <a:br>
              <a:rPr lang="ko-KR" altLang="en-US" dirty="0"/>
            </a:br>
            <a:endParaRPr lang="en-US" altLang="ko-KR" dirty="0" smtClean="0"/>
          </a:p>
          <a:p>
            <a:pPr marL="0" indent="0">
              <a:buNone/>
            </a:pP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우리는</a:t>
            </a:r>
            <a:r>
              <a:rPr lang="en-US" altLang="ko-KR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이미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빛보다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빠른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꿈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속에</a:t>
            </a:r>
            <a:r>
              <a:rPr lang="en-US" altLang="ko-KR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ko-KR" altLang="en-US" sz="40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살고 있다</a:t>
            </a:r>
            <a: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40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48519" y="3501008"/>
            <a:ext cx="8208912" cy="1558172"/>
            <a:chOff x="156742" y="2852936"/>
            <a:chExt cx="9550596" cy="1812844"/>
          </a:xfrm>
        </p:grpSpPr>
        <p:pic>
          <p:nvPicPr>
            <p:cNvPr id="4098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4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8508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274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806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57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448519" y="5029968"/>
            <a:ext cx="8208912" cy="1558172"/>
            <a:chOff x="156742" y="2852936"/>
            <a:chExt cx="9550596" cy="1812844"/>
          </a:xfrm>
        </p:grpSpPr>
        <p:pic>
          <p:nvPicPr>
            <p:cNvPr id="11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4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8508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274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806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57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467544" y="764704"/>
            <a:ext cx="8208912" cy="1558172"/>
            <a:chOff x="156742" y="2852936"/>
            <a:chExt cx="9550596" cy="1812844"/>
          </a:xfrm>
        </p:grpSpPr>
        <p:pic>
          <p:nvPicPr>
            <p:cNvPr id="18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4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8508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274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806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C:\Users\gumnuri\Pictures\dolly-gum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572" y="2852936"/>
              <a:ext cx="1591766" cy="181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344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71978" y="404664"/>
            <a:ext cx="9031258" cy="6120680"/>
            <a:chOff x="467543" y="620688"/>
            <a:chExt cx="7998192" cy="542054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3" y="620688"/>
              <a:ext cx="2741607" cy="542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620688"/>
              <a:ext cx="2741607" cy="542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620688"/>
              <a:ext cx="2741607" cy="542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직사각형 5"/>
          <p:cNvSpPr/>
          <p:nvPr/>
        </p:nvSpPr>
        <p:spPr>
          <a:xfrm>
            <a:off x="0" y="0"/>
            <a:ext cx="2999093" cy="685800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094813" y="0"/>
            <a:ext cx="3049187" cy="6858000"/>
          </a:xfrm>
          <a:prstGeom prst="rect">
            <a:avLst/>
          </a:prstGeom>
          <a:solidFill>
            <a:srgbClr val="0070C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473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44624"/>
            <a:ext cx="9144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가슴앓이 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두 가지 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가슴앓이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마흔 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일곱 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아폴로와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암스트롱이라는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아메리카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사람이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내린다는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것을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집에서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멀리볼틀로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보았다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거뭇거뭇한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위에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내리도록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사람들을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우러러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보며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놀란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가슴을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어루만졌다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눈에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아메리카라는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나라가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지닌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솜씨와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많은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돈이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부러웠고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,.</a:t>
            </a:r>
            <a:b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먹을거리도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모자란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가난한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나라에서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태어났음에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 홀로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탓하고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홀로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하소연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하였다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느낀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하소연과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함께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사람들이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내렸다는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기쁨으로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가슴이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꽤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아렸다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그러나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사람이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달에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내리지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않았다고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생각한다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이러한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스물여섯 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해쯤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되었다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그즈음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가까운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몇 사람께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슬그머니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이야기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해보았는데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미치거나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엉뚱한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놈으로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바라본다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가장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나라와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아직까지도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가장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앞선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나사라는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무리를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나보다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믿고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있음이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틀림이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없다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아이들께도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이야기를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꺼내지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못했다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그래도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오래도록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,.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스물여섯 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넘도록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맞다고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여기고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있다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그러나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사람들이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어느날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갑자기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옳다고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한다면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어떻게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될까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그렇다면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큰 탈이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터질지도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모른다는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느낌을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지울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수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없었다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그때문에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다른 사람들께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어떻게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알리고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밝혀야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하는가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하며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가슴앓이를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크게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치렀다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몇 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뒤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그러한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아픔이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사라질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즈음부터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생각을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천천히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뿌려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나갔다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b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내가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그런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이야기를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왜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가끔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,.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술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한</a:t>
            </a:r>
            <a:r>
              <a:rPr lang="en-US" altLang="ko-KR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smtClean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모금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뒤에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해왔는지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배운이들은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알테지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...</a:t>
            </a:r>
            <a:b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 err="1">
                <a:latin typeface="gumnurimomgulggol" panose="02030600000101010101" pitchFamily="18" charset="-127"/>
                <a:ea typeface="gumnurimomgulggol" panose="02030600000101010101" pitchFamily="18" charset="-127"/>
              </a:rPr>
              <a:t>고맙</a:t>
            </a: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소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네</a:t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7L2l</a:t>
            </a:r>
            <a:b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sz="1400" dirty="0">
                <a:latin typeface="gumnurimomgulggol" panose="02030600000101010101" pitchFamily="18" charset="-127"/>
                <a:ea typeface="gumnurimomgulggol" panose="02030600000101010101" pitchFamily="18" charset="-127"/>
              </a:rPr>
              <a:t>-T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/>
              <a:t>D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972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550239"/>
            <a:ext cx="8697144" cy="6307761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5253" cy="686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868144" y="0"/>
            <a:ext cx="144016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07504" y="6380906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>
                    <a:lumMod val="6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ㅅ탄레ㅣ</a:t>
            </a:r>
            <a:r>
              <a:rPr lang="en-US" altLang="ko-KR" dirty="0" smtClean="0">
                <a:solidFill>
                  <a:schemeClr val="bg1">
                    <a:lumMod val="6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</a:t>
            </a:r>
            <a:r>
              <a:rPr lang="ko-KR" altLang="en-US" dirty="0" err="1" smtClean="0">
                <a:solidFill>
                  <a:schemeClr val="bg1">
                    <a:lumMod val="6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쿱리</a:t>
            </a:r>
            <a:r>
              <a:rPr lang="en-US" altLang="ko-KR" dirty="0" smtClean="0">
                <a:solidFill>
                  <a:schemeClr val="bg1">
                    <a:lumMod val="6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^</a:t>
            </a:r>
            <a:r>
              <a:rPr lang="ko-KR" altLang="en-US" dirty="0" err="1" smtClean="0">
                <a:solidFill>
                  <a:schemeClr val="bg1">
                    <a:lumMod val="6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ㅋ</a:t>
            </a:r>
            <a:endParaRPr lang="ko-KR" altLang="en-US" dirty="0">
              <a:solidFill>
                <a:schemeClr val="bg1">
                  <a:lumMod val="65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70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7" y="18280"/>
            <a:ext cx="5472608" cy="683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content-icn1-1.xx.fbcdn.net/v/t1.0-9/481166_105688759572771_1541477752_n.jpg?oh=9ae9017a24e016855764e98730c2ca0c&amp;oe=58EB604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90" y="0"/>
            <a:ext cx="49684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5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6491064" cy="4421087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3" y="-17118"/>
            <a:ext cx="9166824" cy="687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08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37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06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739"/>
            <a:ext cx="9144000" cy="692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1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sz="5800" dirty="0" smtClean="0"/>
              <a:t> </a:t>
            </a:r>
            <a:br>
              <a:rPr lang="ko-KR" altLang="en-US" sz="5800" dirty="0" smtClean="0"/>
            </a:br>
            <a:r>
              <a:rPr lang="ko-KR" altLang="en-US" sz="5800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momgulggol" panose="02030600000101010101" pitchFamily="18" charset="-127"/>
              </a:rPr>
              <a:t>하늘보다</a:t>
            </a:r>
            <a:r>
              <a:rPr lang="ko-KR" altLang="en-US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 </a:t>
            </a:r>
            <a:r>
              <a:rPr lang="en-US" altLang="ko-KR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넓고 </a:t>
            </a:r>
            <a:r>
              <a:rPr lang="en-US" altLang="ko-KR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먼 </a:t>
            </a:r>
            <a:r>
              <a:rPr lang="en-US" altLang="ko-KR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. </a:t>
            </a:r>
            <a:r>
              <a:rPr lang="ko-KR" altLang="en-US" sz="5800" dirty="0" smtClean="0">
                <a:solidFill>
                  <a:schemeClr val="accent1">
                    <a:lumMod val="75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곳</a:t>
            </a:r>
            <a:endParaRPr lang="en-US" altLang="ko-KR" sz="5800" dirty="0" smtClean="0">
              <a:solidFill>
                <a:schemeClr val="accent1">
                  <a:lumMod val="75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5800" dirty="0">
              <a:solidFill>
                <a:schemeClr val="accent1">
                  <a:lumMod val="75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5800" dirty="0" smtClean="0">
              <a:solidFill>
                <a:schemeClr val="accent1">
                  <a:lumMod val="75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endParaRPr lang="en-US" altLang="ko-KR" sz="5800" b="1" dirty="0">
              <a:solidFill>
                <a:schemeClr val="accent1">
                  <a:lumMod val="75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7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-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7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+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^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o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-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L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LH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7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-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2</a:t>
            </a:r>
            <a:r>
              <a:rPr lang="ko-KR" alt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ㅣ</a:t>
            </a:r>
            <a:r>
              <a:rPr lang="ko-KR" altLang="en-US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ko-KR" altLang="en-US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D</a:t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err="1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zr</a:t>
            </a: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err="1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ol</a:t>
            </a:r>
            <a: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/>
            </a:r>
            <a:br>
              <a:rPr lang="en-US" altLang="ko-KR" sz="2600" b="1" dirty="0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</a:br>
            <a:r>
              <a:rPr lang="en-US" altLang="ko-KR" sz="2600" b="1" dirty="0" err="1" smtClean="0">
                <a:solidFill>
                  <a:schemeClr val="accent1">
                    <a:lumMod val="75000"/>
                  </a:schemeClr>
                </a:solidFill>
                <a:latin typeface="Duruinhelvetica" panose="00000400000000000000" pitchFamily="2" charset="0"/>
                <a:ea typeface="Gumnuri Duru ABC" panose="02010504000101010101" pitchFamily="2" charset="-127"/>
              </a:rPr>
              <a:t>cr</a:t>
            </a:r>
            <a:r>
              <a:rPr lang="ko-KR" altLang="en-US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     </a:t>
            </a:r>
            <a:endParaRPr lang="ko-KR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13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umnuri.kookmin.ac.kr/cwb-data/data/gum03/thaad-missile-foto-from-lockheed-martin-rotate-by-gumnuri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23"/>
            <a:ext cx="9144000" cy="686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69168" y="188640"/>
            <a:ext cx="8435280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따지고</a:t>
            </a: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본다면</a:t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별들은</a:t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너와나</a:t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우리가</a:t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만든것</a:t>
            </a: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/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  <a:t>이란다</a:t>
            </a:r>
            <a:br>
              <a:rPr lang="ko-KR" alt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momgulggol" panose="02030600000101010101" pitchFamily="18" charset="-127"/>
              </a:rPr>
            </a:br>
            <a:r>
              <a:rPr lang="en-US" altLang="ko-KR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  <a:t/>
            </a:r>
            <a:br>
              <a:rPr lang="en-US" altLang="ko-KR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</a:br>
            <a:r>
              <a:rPr lang="en-US" altLang="ko-KR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  <a:t>7L2l</a:t>
            </a:r>
            <a:br>
              <a:rPr lang="en-US" altLang="ko-KR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</a:br>
            <a:r>
              <a:rPr lang="en-US" altLang="ko-KR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  <a:t>-T</a:t>
            </a:r>
            <a:br>
              <a:rPr lang="en-US" altLang="ko-KR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</a:br>
            <a:r>
              <a:rPr lang="en-US" altLang="ko-KR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umnurimomgulggol" panose="02030600000101010101" pitchFamily="18" charset="-127"/>
                <a:ea typeface="Gumnuri Duru ABC" panose="02010504000101010101" pitchFamily="2" charset="-127"/>
              </a:rPr>
              <a:t>D</a:t>
            </a:r>
            <a:endParaRPr lang="ko-KR" alt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gumnurimomgulggol" panose="02030600000101010101" pitchFamily="18" charset="-127"/>
              <a:ea typeface="gumnurimomgulggol" panose="02030600000101010101" pitchFamily="18" charset="-127"/>
            </a:endParaRPr>
          </a:p>
        </p:txBody>
      </p:sp>
      <p:pic>
        <p:nvPicPr>
          <p:cNvPr id="6150" name="Picture 6" descr="http://gumnuri.kookmin.ac.kr/cwb-data/data/gum03/venus-eclipse-43450606-foto_from_nyc_replace_by_ng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13400">
            <a:off x="596751" y="3147883"/>
            <a:ext cx="7137046" cy="87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 rot="900000">
            <a:off x="2334280" y="4295248"/>
            <a:ext cx="1611119" cy="2228876"/>
            <a:chOff x="2334279" y="4008079"/>
            <a:chExt cx="1611119" cy="2228876"/>
          </a:xfrm>
        </p:grpSpPr>
        <p:pic>
          <p:nvPicPr>
            <p:cNvPr id="9" name="Picture 8" descr="http://gum.kookmin.ac.kr/cwb-data/data/gum03/color-ver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00000">
              <a:off x="3088166" y="4455931"/>
              <a:ext cx="292270" cy="175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그룹 5"/>
            <p:cNvGrpSpPr/>
            <p:nvPr/>
          </p:nvGrpSpPr>
          <p:grpSpPr>
            <a:xfrm>
              <a:off x="2334279" y="4008079"/>
              <a:ext cx="1611119" cy="2228876"/>
              <a:chOff x="2334279" y="4008079"/>
              <a:chExt cx="1611119" cy="2228876"/>
            </a:xfrm>
          </p:grpSpPr>
          <p:pic>
            <p:nvPicPr>
              <p:cNvPr id="7" name="Picture 8" descr="http://gum.kookmin.ac.kr/cwb-data/data/gum03/color-ver.jp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00000">
                <a:off x="2582796" y="4162176"/>
                <a:ext cx="292270" cy="1753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8" descr="http://gum.kookmin.ac.kr/cwb-data/data/gum03/color-ver.jp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00000">
                <a:off x="2835909" y="4308311"/>
                <a:ext cx="292270" cy="1753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8" descr="http://gum.kookmin.ac.kr/cwb-data/data/gum03/color-ver.jp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00000">
                <a:off x="3262635" y="4473546"/>
                <a:ext cx="292270" cy="1753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그룹 3"/>
              <p:cNvGrpSpPr/>
              <p:nvPr/>
            </p:nvGrpSpPr>
            <p:grpSpPr>
              <a:xfrm rot="20700000">
                <a:off x="2334279" y="4008079"/>
                <a:ext cx="1611119" cy="2228876"/>
                <a:chOff x="2334279" y="4008079"/>
                <a:chExt cx="1611119" cy="2228876"/>
              </a:xfrm>
            </p:grpSpPr>
            <p:pic>
              <p:nvPicPr>
                <p:cNvPr id="6152" name="Picture 8" descr="http://gum.kookmin.ac.kr/cwb-data/data/gum03/color-ver.jpg">
                  <a:hlinkClick r:id="rId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00000">
                  <a:off x="2334279" y="4008079"/>
                  <a:ext cx="292270" cy="1753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8" descr="http://gum.kookmin.ac.kr/cwb-data/data/gum03/color-ver.jpg">
                  <a:hlinkClick r:id="rId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00000">
                  <a:off x="3422601" y="4483334"/>
                  <a:ext cx="292270" cy="1753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8" descr="http://gum.kookmin.ac.kr/cwb-data/data/gum03/color-ver.jpg">
                  <a:hlinkClick r:id="rId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00000">
                  <a:off x="3653128" y="4455930"/>
                  <a:ext cx="292270" cy="1753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8" descr="http://gum.kookmin.ac.kr/cwb-data/data/gum03/color-ver.jpg">
                  <a:hlinkClick r:id="rId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00000">
                  <a:off x="2776136" y="4162177"/>
                  <a:ext cx="292270" cy="1753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8377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416</Words>
  <Application>Microsoft Office PowerPoint</Application>
  <PresentationFormat>화면 슬라이드 쇼(4:3)</PresentationFormat>
  <Paragraphs>147</Paragraphs>
  <Slides>30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슬기로운  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슬기로운 눈</dc:title>
  <dc:creator>gumnuri</dc:creator>
  <cp:lastModifiedBy>gumnuri</cp:lastModifiedBy>
  <cp:revision>62</cp:revision>
  <dcterms:created xsi:type="dcterms:W3CDTF">2016-12-12T05:57:34Z</dcterms:created>
  <dcterms:modified xsi:type="dcterms:W3CDTF">2016-12-14T09:09:05Z</dcterms:modified>
</cp:coreProperties>
</file>