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7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9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9D821-CC78-4E38-BA31-8FBE5E66C0F0}" type="datetimeFigureOut">
              <a:rPr lang="ko-KR" altLang="en-US" smtClean="0"/>
              <a:pPr/>
              <a:t>2010-11-26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4CFBD-B367-4D0D-8595-CC71A045FE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yungwooyi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685800" y="1571613"/>
            <a:ext cx="7772400" cy="2028838"/>
          </a:xfrm>
        </p:spPr>
        <p:txBody>
          <a:bodyPr>
            <a:noAutofit/>
          </a:bodyPr>
          <a:lstStyle/>
          <a:p>
            <a:r>
              <a:rPr lang="ko-KR" altLang="en-US" sz="4000" b="1" dirty="0" smtClean="0">
                <a:latin typeface="HY중고딕" pitchFamily="18" charset="-127"/>
                <a:ea typeface="HY중고딕" pitchFamily="18" charset="-127"/>
              </a:rPr>
              <a:t>곤충의 유기적 곡선을 이용한</a:t>
            </a:r>
            <a:r>
              <a:rPr lang="en-US" altLang="ko-KR" sz="4000" b="1" dirty="0" smtClean="0">
                <a:latin typeface="HY중고딕" pitchFamily="18" charset="-127"/>
                <a:ea typeface="HY중고딕" pitchFamily="18" charset="-127"/>
              </a:rPr>
              <a:t/>
            </a:r>
            <a:br>
              <a:rPr lang="en-US" altLang="ko-KR" sz="4000" b="1" dirty="0" smtClean="0">
                <a:latin typeface="HY중고딕" pitchFamily="18" charset="-127"/>
                <a:ea typeface="HY중고딕" pitchFamily="18" charset="-127"/>
              </a:rPr>
            </a:br>
            <a:r>
              <a:rPr lang="en-US" altLang="ko-KR" sz="4000" b="1" dirty="0" smtClean="0">
                <a:latin typeface="HY중고딕" pitchFamily="18" charset="-127"/>
                <a:ea typeface="HY중고딕" pitchFamily="18" charset="-127"/>
              </a:rPr>
              <a:t/>
            </a:r>
            <a:br>
              <a:rPr lang="en-US" altLang="ko-KR" sz="4000" b="1" dirty="0" smtClean="0">
                <a:latin typeface="HY중고딕" pitchFamily="18" charset="-127"/>
                <a:ea typeface="HY중고딕" pitchFamily="18" charset="-127"/>
              </a:rPr>
            </a:br>
            <a:r>
              <a:rPr lang="ko-KR" altLang="en-US" sz="4000" b="1" dirty="0" smtClean="0">
                <a:latin typeface="HY중고딕" pitchFamily="18" charset="-127"/>
                <a:ea typeface="HY중고딕" pitchFamily="18" charset="-127"/>
              </a:rPr>
              <a:t>가구 형태의 연구</a:t>
            </a:r>
            <a:endParaRPr lang="ko-KR" altLang="en-US" sz="4000" b="1" dirty="0"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1371600" y="4500570"/>
            <a:ext cx="6400800" cy="1752600"/>
          </a:xfrm>
        </p:spPr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- </a:t>
            </a:r>
            <a:r>
              <a:rPr lang="ko-KR" altLang="en-US" sz="2800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위형우 </a:t>
            </a:r>
            <a:r>
              <a:rPr lang="en-US" altLang="ko-KR" sz="2800" dirty="0" smtClean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-</a:t>
            </a:r>
            <a:endParaRPr lang="ko-KR" altLang="en-US" sz="2800" dirty="0">
              <a:solidFill>
                <a:schemeClr val="tx1"/>
              </a:solidFill>
              <a:latin typeface="HY중고딕" pitchFamily="18" charset="-127"/>
              <a:ea typeface="HY중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차례</a:t>
            </a:r>
            <a:endParaRPr lang="ko-KR" altLang="en-US" sz="28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/>
          </a:bodyPr>
          <a:lstStyle/>
          <a:p>
            <a:pPr marL="457200" indent="-457200" algn="ctr">
              <a:buNone/>
            </a:pPr>
            <a:r>
              <a:rPr lang="en-US" altLang="ko-KR" sz="2100" dirty="0" smtClean="0"/>
              <a:t>1. </a:t>
            </a:r>
            <a:r>
              <a:rPr lang="ko-KR" altLang="en-US" sz="2100" dirty="0" smtClean="0"/>
              <a:t>연구배경</a:t>
            </a:r>
            <a:endParaRPr lang="en-US" altLang="ko-KR" sz="2100" dirty="0" smtClean="0"/>
          </a:p>
          <a:p>
            <a:pPr algn="ctr">
              <a:buNone/>
            </a:pPr>
            <a:endParaRPr lang="en-US" altLang="ko-KR" sz="2100" dirty="0" smtClean="0"/>
          </a:p>
          <a:p>
            <a:pPr algn="ctr">
              <a:buNone/>
            </a:pPr>
            <a:r>
              <a:rPr lang="en-US" altLang="ko-KR" sz="2100" dirty="0"/>
              <a:t>2</a:t>
            </a:r>
            <a:r>
              <a:rPr lang="en-US" altLang="ko-KR" sz="2100" dirty="0" smtClean="0"/>
              <a:t>. </a:t>
            </a:r>
            <a:r>
              <a:rPr lang="ko-KR" altLang="en-US" sz="2100" dirty="0" smtClean="0"/>
              <a:t>작가연구</a:t>
            </a:r>
            <a:endParaRPr lang="en-US" altLang="ko-KR" sz="2100" dirty="0" smtClean="0"/>
          </a:p>
          <a:p>
            <a:pPr algn="ctr">
              <a:buNone/>
            </a:pPr>
            <a:endParaRPr lang="en-US" altLang="ko-KR" sz="2100" dirty="0" smtClean="0"/>
          </a:p>
          <a:p>
            <a:pPr algn="ctr">
              <a:buNone/>
            </a:pPr>
            <a:r>
              <a:rPr lang="en-US" altLang="ko-KR" sz="2100" dirty="0" smtClean="0"/>
              <a:t>3. </a:t>
            </a:r>
            <a:r>
              <a:rPr lang="ko-KR" altLang="en-US" sz="2100" dirty="0" smtClean="0"/>
              <a:t>제작방법</a:t>
            </a:r>
            <a:endParaRPr lang="en-US" altLang="ko-KR" sz="2100" dirty="0" smtClean="0"/>
          </a:p>
          <a:p>
            <a:pPr algn="ctr">
              <a:buNone/>
            </a:pPr>
            <a:endParaRPr lang="en-US" altLang="ko-KR" sz="2100" dirty="0" smtClean="0"/>
          </a:p>
          <a:p>
            <a:pPr algn="ctr">
              <a:buNone/>
            </a:pPr>
            <a:r>
              <a:rPr lang="en-US" altLang="ko-KR" sz="2100" dirty="0" smtClean="0"/>
              <a:t>4. </a:t>
            </a:r>
            <a:r>
              <a:rPr lang="ko-KR" altLang="en-US" sz="2100" dirty="0" smtClean="0"/>
              <a:t>연구작품</a:t>
            </a:r>
            <a:endParaRPr lang="en-US" altLang="ko-KR" sz="2100" dirty="0" smtClean="0"/>
          </a:p>
          <a:p>
            <a:pPr algn="ctr">
              <a:buNone/>
            </a:pPr>
            <a:endParaRPr lang="en-US" altLang="ko-KR" sz="2100" dirty="0"/>
          </a:p>
          <a:p>
            <a:pPr algn="ctr">
              <a:buNone/>
            </a:pPr>
            <a:r>
              <a:rPr lang="en-US" altLang="ko-KR" sz="2100" dirty="0" smtClean="0"/>
              <a:t>5. </a:t>
            </a:r>
            <a:r>
              <a:rPr lang="ko-KR" altLang="en-US" sz="2100" dirty="0" smtClean="0"/>
              <a:t>발전방향</a:t>
            </a:r>
            <a:endParaRPr lang="ko-KR" alt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1. </a:t>
            </a:r>
            <a:r>
              <a:rPr lang="ko-KR" altLang="en-US" sz="2800" dirty="0" smtClean="0"/>
              <a:t>연구 배경 </a:t>
            </a:r>
            <a:r>
              <a:rPr lang="en-US" altLang="ko-KR" sz="2400" dirty="0" smtClean="0"/>
              <a:t>- Motive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  인간의 </a:t>
            </a:r>
            <a:r>
              <a:rPr lang="ko-KR" altLang="en-US" sz="2000" dirty="0"/>
              <a:t>예술 활동은 대부분 자연의 형태를 모방하여 </a:t>
            </a:r>
            <a:r>
              <a:rPr lang="ko-KR" altLang="en-US" sz="2000" dirty="0" smtClean="0"/>
              <a:t>이루어짐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  각자 </a:t>
            </a:r>
            <a:r>
              <a:rPr lang="ko-KR" altLang="en-US" sz="2000" dirty="0"/>
              <a:t>주관적인 자연 속 감흥의 대상을 자신의 표현 </a:t>
            </a:r>
            <a:r>
              <a:rPr lang="ko-KR" altLang="en-US" sz="2000" dirty="0" smtClean="0"/>
              <a:t>소재로 사용</a:t>
            </a:r>
            <a:r>
              <a:rPr lang="en-US" altLang="ko-KR" sz="2000" dirty="0" smtClean="0"/>
              <a:t> </a:t>
            </a:r>
            <a:endParaRPr lang="en-US" altLang="ko-KR" sz="2000" dirty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    곤충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외형적으로 </a:t>
            </a:r>
            <a:r>
              <a:rPr lang="ko-KR" altLang="en-US" sz="2000" dirty="0"/>
              <a:t>독특한 구조와 훌륭한 </a:t>
            </a:r>
            <a:r>
              <a:rPr lang="ko-KR" altLang="en-US" sz="2000" dirty="0" smtClean="0"/>
              <a:t>조형미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/>
              <a:t> </a:t>
            </a:r>
            <a:r>
              <a:rPr lang="ko-KR" altLang="en-US" sz="2000" dirty="0" smtClean="0"/>
              <a:t>            다양한 형태와 색감과 질감</a:t>
            </a:r>
            <a:r>
              <a:rPr lang="en-US" altLang="ko-KR" sz="2000" dirty="0"/>
              <a:t> 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/>
          </a:p>
          <a:p>
            <a:pPr>
              <a:buNone/>
            </a:pPr>
            <a:r>
              <a:rPr lang="en-US" altLang="ko-KR" sz="2000" dirty="0" smtClean="0"/>
              <a:t> -&gt;</a:t>
            </a:r>
            <a:r>
              <a:rPr lang="ko-KR" altLang="en-US" sz="2000" dirty="0" smtClean="0"/>
              <a:t> 많은 </a:t>
            </a:r>
            <a:r>
              <a:rPr lang="ko-KR" altLang="en-US" sz="2000" dirty="0"/>
              <a:t>예술가들에게 </a:t>
            </a:r>
            <a:r>
              <a:rPr lang="ko-KR" altLang="en-US" sz="2000" dirty="0" smtClean="0"/>
              <a:t>창작의 모티브 제공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     문학</a:t>
            </a:r>
            <a:r>
              <a:rPr lang="en-US" altLang="ko-KR" sz="2000" dirty="0"/>
              <a:t>, </a:t>
            </a:r>
            <a:r>
              <a:rPr lang="ko-KR" altLang="en-US" sz="2000" dirty="0"/>
              <a:t>회화</a:t>
            </a:r>
            <a:r>
              <a:rPr lang="en-US" altLang="ko-KR" sz="2000" dirty="0"/>
              <a:t>, </a:t>
            </a:r>
            <a:r>
              <a:rPr lang="ko-KR" altLang="en-US" sz="2000" dirty="0"/>
              <a:t>디자인</a:t>
            </a:r>
            <a:r>
              <a:rPr lang="en-US" altLang="ko-KR" sz="2000" dirty="0"/>
              <a:t>, </a:t>
            </a:r>
            <a:r>
              <a:rPr lang="ko-KR" altLang="en-US" sz="2000" dirty="0"/>
              <a:t>공예 영화 등 많은 분야에서 창작의 대상</a:t>
            </a:r>
          </a:p>
          <a:p>
            <a:pPr>
              <a:buNone/>
            </a:pP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1. </a:t>
            </a:r>
            <a:r>
              <a:rPr lang="ko-KR" altLang="en-US" sz="2800" dirty="0" smtClean="0"/>
              <a:t>연구 배경 </a:t>
            </a:r>
            <a:r>
              <a:rPr lang="en-US" altLang="ko-KR" sz="2400" dirty="0" smtClean="0"/>
              <a:t>- Motive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altLang="ko-KR" sz="2200" dirty="0" smtClean="0"/>
              <a:t>- </a:t>
            </a:r>
            <a:r>
              <a:rPr lang="ko-KR" altLang="en-US" sz="2200" dirty="0" smtClean="0"/>
              <a:t>곤충의 구조적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형태적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동적 특성에서 찾아볼 수 있는 유기적 곡선과 </a:t>
            </a: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</a:t>
            </a:r>
            <a:r>
              <a:rPr lang="ko-KR" altLang="en-US" sz="2200" dirty="0" smtClean="0"/>
              <a:t>특징적인 부분을 이용 </a:t>
            </a:r>
            <a:r>
              <a:rPr lang="en-US" altLang="ko-KR" sz="2200" dirty="0" smtClean="0"/>
              <a:t>&lt;</a:t>
            </a:r>
            <a:r>
              <a:rPr lang="ko-KR" altLang="en-US" sz="2200" dirty="0" smtClean="0"/>
              <a:t>추상적 개념</a:t>
            </a:r>
            <a:r>
              <a:rPr lang="en-US" altLang="ko-KR" sz="2200" dirty="0" smtClean="0"/>
              <a:t>,</a:t>
            </a:r>
            <a:r>
              <a:rPr lang="ko-KR" altLang="en-US" sz="2200" dirty="0" smtClean="0"/>
              <a:t> 변형</a:t>
            </a:r>
            <a:r>
              <a:rPr lang="en-US" altLang="ko-KR" sz="2200" dirty="0"/>
              <a:t>,</a:t>
            </a:r>
            <a:r>
              <a:rPr lang="en-US" altLang="ko-KR" sz="2200" dirty="0" smtClean="0"/>
              <a:t> </a:t>
            </a:r>
            <a:r>
              <a:rPr lang="ko-KR" altLang="en-US" sz="2200" dirty="0" smtClean="0"/>
              <a:t>성장과정 </a:t>
            </a:r>
            <a:r>
              <a:rPr lang="en-US" altLang="ko-KR" sz="2200" dirty="0" smtClean="0"/>
              <a:t>(X)&gt;</a:t>
            </a:r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 smtClean="0"/>
              <a:t>- </a:t>
            </a:r>
            <a:r>
              <a:rPr lang="ko-KR" altLang="en-US" sz="2200" dirty="0" smtClean="0"/>
              <a:t>세분화하여 조합하거나 부분적 확대 등을 통한 적용으로서 </a:t>
            </a:r>
            <a:endParaRPr lang="en-US" altLang="ko-KR" sz="2200" dirty="0" smtClean="0"/>
          </a:p>
          <a:p>
            <a:pPr>
              <a:buNone/>
            </a:pPr>
            <a:r>
              <a:rPr lang="ko-KR" altLang="en-US" sz="2200" dirty="0" smtClean="0"/>
              <a:t>  조형화에 접근</a:t>
            </a:r>
            <a:endParaRPr lang="en-US" altLang="ko-KR" sz="2200" dirty="0" smtClean="0"/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-&gt; </a:t>
            </a:r>
            <a:r>
              <a:rPr lang="ko-KR" altLang="en-US" sz="2200" dirty="0" smtClean="0"/>
              <a:t>형</a:t>
            </a:r>
            <a:r>
              <a:rPr lang="ko-KR" altLang="en-US" sz="2200" dirty="0"/>
              <a:t>태</a:t>
            </a:r>
            <a:r>
              <a:rPr lang="ko-KR" altLang="en-US" sz="2200" dirty="0" smtClean="0"/>
              <a:t>의 모방이 아닌 추상적이며 독특한 이미지를 가구라는</a:t>
            </a: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  </a:t>
            </a:r>
            <a:r>
              <a:rPr lang="ko-KR" altLang="en-US" sz="2200" dirty="0" smtClean="0"/>
              <a:t> 매체에 적용하여</a:t>
            </a:r>
            <a:r>
              <a:rPr lang="en-US" altLang="ko-KR" sz="2200" dirty="0" smtClean="0"/>
              <a:t> </a:t>
            </a:r>
            <a:r>
              <a:rPr lang="ko-KR" altLang="en-US" sz="2200" dirty="0" smtClean="0"/>
              <a:t>기존 가구의 기능만을 수행하는 획일화된 </a:t>
            </a: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   </a:t>
            </a:r>
            <a:r>
              <a:rPr lang="ko-KR" altLang="en-US" sz="2200" dirty="0" smtClean="0"/>
              <a:t>이미지에서 벗어나 근래에 와서 요구되고 있는 개성적 공간 연출에</a:t>
            </a: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   </a:t>
            </a:r>
            <a:r>
              <a:rPr lang="ko-KR" altLang="en-US" sz="2200" dirty="0" smtClean="0"/>
              <a:t>부합하고 미적 성격이 강한 하나의 조형요소로서의 가구</a:t>
            </a:r>
            <a:endParaRPr lang="en-US" altLang="ko-KR" sz="2200" dirty="0" smtClean="0"/>
          </a:p>
          <a:p>
            <a:pPr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   (Art Furniture)</a:t>
            </a:r>
            <a:r>
              <a:rPr lang="ko-KR" altLang="en-US" sz="2200" dirty="0" smtClean="0"/>
              <a:t>를 제작하고자 함</a:t>
            </a: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1. </a:t>
            </a:r>
            <a:r>
              <a:rPr lang="ko-KR" altLang="en-US" sz="2800" dirty="0" smtClean="0"/>
              <a:t>연구 배경 </a:t>
            </a:r>
            <a:r>
              <a:rPr lang="en-US" altLang="ko-KR" sz="2400" dirty="0" smtClean="0"/>
              <a:t>- Item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ko-KR" altLang="en-US" sz="1900" dirty="0" smtClean="0"/>
              <a:t>의자</a:t>
            </a:r>
            <a:endParaRPr lang="en-US" altLang="ko-KR" sz="1900" dirty="0" smtClean="0"/>
          </a:p>
          <a:p>
            <a:pPr>
              <a:buFontTx/>
              <a:buChar char="-"/>
            </a:pPr>
            <a:endParaRPr lang="en-US" altLang="ko-KR" sz="1900" dirty="0" smtClean="0"/>
          </a:p>
          <a:p>
            <a:pPr>
              <a:buNone/>
            </a:pPr>
            <a:r>
              <a:rPr lang="ko-KR" altLang="en-US" sz="1900" dirty="0" smtClean="0"/>
              <a:t>    인간이 휴식을 취하는 가구로서 가장 기초적인 가구 디자인의 대상</a:t>
            </a:r>
            <a:endParaRPr lang="en-US" altLang="ko-KR" sz="1900" dirty="0" smtClean="0"/>
          </a:p>
          <a:p>
            <a:pPr>
              <a:buFontTx/>
              <a:buChar char="-"/>
            </a:pPr>
            <a:endParaRPr lang="en-US" altLang="ko-KR" sz="1900" dirty="0" smtClean="0"/>
          </a:p>
          <a:p>
            <a:pPr>
              <a:buNone/>
            </a:pPr>
            <a:r>
              <a:rPr lang="ko-KR" altLang="en-US" sz="1900" dirty="0" smtClean="0"/>
              <a:t>    공간과 개인을 직접적으로 이어주는 매체</a:t>
            </a:r>
          </a:p>
          <a:p>
            <a:pPr>
              <a:buNone/>
            </a:pPr>
            <a:endParaRPr lang="en-US" altLang="ko-KR" sz="1900" dirty="0" smtClean="0"/>
          </a:p>
          <a:p>
            <a:pPr>
              <a:buNone/>
            </a:pPr>
            <a:r>
              <a:rPr lang="en-US" altLang="ko-KR" sz="1900" dirty="0" smtClean="0"/>
              <a:t>    </a:t>
            </a:r>
            <a:r>
              <a:rPr lang="ko-KR" altLang="en-US" sz="1900" dirty="0" smtClean="0"/>
              <a:t>실용성과 장식성의 기능을 동시에 지니고 있어 인간의 복잡한 생활기능</a:t>
            </a:r>
            <a:endParaRPr lang="en-US" altLang="ko-KR" sz="1900" dirty="0" smtClean="0"/>
          </a:p>
          <a:p>
            <a:pPr>
              <a:buNone/>
            </a:pPr>
            <a:r>
              <a:rPr lang="en-US" altLang="ko-KR" sz="1900" dirty="0" smtClean="0"/>
              <a:t>    </a:t>
            </a:r>
            <a:r>
              <a:rPr lang="ko-KR" altLang="en-US" sz="1900" dirty="0" smtClean="0"/>
              <a:t>을 만족</a:t>
            </a:r>
            <a:endParaRPr lang="en-US" altLang="ko-KR" sz="1900" dirty="0" smtClean="0"/>
          </a:p>
          <a:p>
            <a:pPr>
              <a:buNone/>
            </a:pPr>
            <a:endParaRPr lang="en-US" altLang="ko-KR" sz="1900" dirty="0" smtClean="0"/>
          </a:p>
          <a:p>
            <a:pPr>
              <a:buNone/>
            </a:pPr>
            <a:r>
              <a:rPr lang="en-US" altLang="ko-KR" sz="1900" dirty="0" smtClean="0"/>
              <a:t>    </a:t>
            </a:r>
            <a:r>
              <a:rPr lang="ko-KR" altLang="en-US" sz="1900" dirty="0" smtClean="0"/>
              <a:t>사용 목적에 따라 여러 형태로 발전 </a:t>
            </a:r>
            <a:endParaRPr lang="en-US" altLang="ko-KR" sz="1900" dirty="0" smtClean="0"/>
          </a:p>
          <a:p>
            <a:pPr>
              <a:buNone/>
            </a:pPr>
            <a:r>
              <a:rPr lang="en-US" altLang="ko-KR" sz="1900" dirty="0" smtClean="0"/>
              <a:t>     &lt; ex) </a:t>
            </a:r>
            <a:r>
              <a:rPr lang="ko-KR" altLang="en-US" sz="1900" dirty="0" smtClean="0"/>
              <a:t>식탁용</a:t>
            </a:r>
            <a:r>
              <a:rPr lang="en-US" altLang="ko-KR" sz="1900" dirty="0" smtClean="0"/>
              <a:t>,</a:t>
            </a:r>
            <a:r>
              <a:rPr lang="ko-KR" altLang="en-US" sz="1900" dirty="0" smtClean="0"/>
              <a:t> 사무용</a:t>
            </a:r>
            <a:r>
              <a:rPr lang="en-US" altLang="ko-KR" sz="1900" dirty="0" smtClean="0"/>
              <a:t>, </a:t>
            </a:r>
            <a:r>
              <a:rPr lang="ko-KR" altLang="en-US" sz="1900" dirty="0" smtClean="0"/>
              <a:t>거실용</a:t>
            </a:r>
            <a:r>
              <a:rPr lang="en-US" altLang="ko-KR" sz="1900" dirty="0" smtClean="0"/>
              <a:t>, </a:t>
            </a:r>
            <a:r>
              <a:rPr lang="ko-KR" altLang="en-US" sz="1900" dirty="0" smtClean="0"/>
              <a:t>강의용</a:t>
            </a:r>
            <a:r>
              <a:rPr lang="en-US" altLang="ko-KR" sz="1900" dirty="0" smtClean="0"/>
              <a:t>, </a:t>
            </a:r>
            <a:r>
              <a:rPr lang="ko-KR" altLang="en-US" sz="1900" dirty="0" smtClean="0"/>
              <a:t>로비용 </a:t>
            </a:r>
            <a:r>
              <a:rPr lang="en-US" altLang="ko-KR" sz="1900" dirty="0" smtClean="0"/>
              <a:t>&gt;  </a:t>
            </a:r>
          </a:p>
          <a:p>
            <a:pPr>
              <a:buNone/>
            </a:pPr>
            <a:endParaRPr lang="en-US" altLang="ko-KR" sz="1900" dirty="0"/>
          </a:p>
          <a:p>
            <a:pPr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</a:t>
            </a:r>
            <a:r>
              <a:rPr lang="ko-KR" altLang="en-US" sz="1900" dirty="0" smtClean="0"/>
              <a:t>인간의 </a:t>
            </a:r>
            <a:r>
              <a:rPr lang="ko-KR" altLang="en-US" sz="1900" dirty="0"/>
              <a:t>신체와 가장 긴밀하게 접촉되므로 쓰임을 고려하여 발전해온 공예적 관점에서 볼 때 다뤄볼 수 있는 매력적인 </a:t>
            </a:r>
            <a:r>
              <a:rPr lang="ko-KR" altLang="en-US" sz="1900" dirty="0" smtClean="0"/>
              <a:t>아이템</a:t>
            </a:r>
            <a:r>
              <a:rPr lang="en-US" altLang="ko-KR" sz="1900" dirty="0" smtClean="0"/>
              <a:t> </a:t>
            </a:r>
            <a:endParaRPr lang="en-US" altLang="ko-KR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2. </a:t>
            </a:r>
            <a:r>
              <a:rPr lang="ko-KR" altLang="en-US" sz="2800" dirty="0" smtClean="0"/>
              <a:t>작</a:t>
            </a:r>
            <a:r>
              <a:rPr lang="ko-KR" altLang="en-US" sz="2800" dirty="0"/>
              <a:t>가</a:t>
            </a:r>
            <a:r>
              <a:rPr lang="ko-KR" altLang="en-US" sz="2800" dirty="0" smtClean="0"/>
              <a:t> 연구 </a:t>
            </a:r>
            <a:r>
              <a:rPr lang="en-US" altLang="ko-KR" sz="2400" dirty="0" smtClean="0"/>
              <a:t>- </a:t>
            </a:r>
            <a:r>
              <a:rPr lang="nb-NO" sz="2400" dirty="0" smtClean="0"/>
              <a:t>H.R </a:t>
            </a:r>
            <a:r>
              <a:rPr lang="ko-KR" altLang="en-US" sz="2400" dirty="0" smtClean="0"/>
              <a:t>기거 </a:t>
            </a:r>
            <a:r>
              <a:rPr lang="en-US" altLang="ko-KR" sz="2400" dirty="0" smtClean="0"/>
              <a:t>(</a:t>
            </a:r>
            <a:r>
              <a:rPr lang="nb-NO" sz="2400" dirty="0" smtClean="0"/>
              <a:t>Hans Ruedi Giger)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altLang="ko-KR" sz="2100" dirty="0" smtClean="0"/>
          </a:p>
          <a:p>
            <a:pPr>
              <a:buNone/>
            </a:pPr>
            <a:endParaRPr lang="nb-NO" sz="2400" dirty="0"/>
          </a:p>
        </p:txBody>
      </p:sp>
      <p:sp>
        <p:nvSpPr>
          <p:cNvPr id="9" name="내용 개체 틀 8"/>
          <p:cNvSpPr>
            <a:spLocks noGrp="1"/>
          </p:cNvSpPr>
          <p:nvPr>
            <p:ph sz="half" idx="2"/>
          </p:nvPr>
        </p:nvSpPr>
        <p:spPr>
          <a:xfrm>
            <a:off x="4648200" y="3429000"/>
            <a:ext cx="4038600" cy="275749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1300" dirty="0" smtClean="0"/>
              <a:t>H.R </a:t>
            </a:r>
            <a:r>
              <a:rPr lang="ko-KR" altLang="en-US" sz="1300" dirty="0" smtClean="0"/>
              <a:t>기거 </a:t>
            </a:r>
            <a:r>
              <a:rPr lang="en-US" altLang="ko-KR" sz="1300" dirty="0" smtClean="0"/>
              <a:t>(</a:t>
            </a:r>
            <a:r>
              <a:rPr lang="nb-NO" sz="1300" dirty="0" smtClean="0"/>
              <a:t>Hans Ruedi Giger)</a:t>
            </a:r>
          </a:p>
          <a:p>
            <a:pPr>
              <a:buNone/>
            </a:pPr>
            <a:r>
              <a:rPr lang="en-US" altLang="ko-KR" sz="1300" dirty="0" smtClean="0"/>
              <a:t> </a:t>
            </a:r>
          </a:p>
          <a:p>
            <a:pPr>
              <a:buNone/>
            </a:pPr>
            <a:r>
              <a:rPr lang="en-US" altLang="ko-KR" sz="1300" dirty="0" smtClean="0"/>
              <a:t>    1940</a:t>
            </a:r>
            <a:r>
              <a:rPr lang="ko-KR" altLang="en-US" sz="1300" dirty="0" smtClean="0"/>
              <a:t>년 </a:t>
            </a:r>
            <a:r>
              <a:rPr lang="en-US" altLang="ko-KR" sz="1300" dirty="0" smtClean="0"/>
              <a:t>2</a:t>
            </a:r>
            <a:r>
              <a:rPr lang="ko-KR" altLang="en-US" sz="1300" dirty="0" smtClean="0"/>
              <a:t>월 </a:t>
            </a:r>
            <a:r>
              <a:rPr lang="en-US" altLang="ko-KR" sz="1300" dirty="0" smtClean="0"/>
              <a:t>5</a:t>
            </a:r>
            <a:r>
              <a:rPr lang="ko-KR" altLang="en-US" sz="1300" dirty="0" smtClean="0"/>
              <a:t>일 스위스 태생</a:t>
            </a:r>
            <a:endParaRPr lang="en-US" altLang="ko-KR" sz="1300" dirty="0" smtClean="0"/>
          </a:p>
          <a:p>
            <a:pPr>
              <a:buNone/>
            </a:pPr>
            <a:r>
              <a:rPr lang="en-US" altLang="ko-KR" sz="1300" dirty="0" smtClean="0"/>
              <a:t>   </a:t>
            </a:r>
            <a:r>
              <a:rPr lang="ko-KR" altLang="en-US" sz="1300" dirty="0" smtClean="0"/>
              <a:t> 초현실주의 작가</a:t>
            </a:r>
          </a:p>
          <a:p>
            <a:pPr>
              <a:buNone/>
            </a:pPr>
            <a:r>
              <a:rPr lang="en-US" altLang="ko-KR" sz="1300" dirty="0" smtClean="0"/>
              <a:t>   </a:t>
            </a:r>
          </a:p>
          <a:p>
            <a:pPr>
              <a:buNone/>
            </a:pPr>
            <a:r>
              <a:rPr lang="en-US" altLang="ko-KR" sz="1300" dirty="0" smtClean="0"/>
              <a:t>   </a:t>
            </a:r>
            <a:r>
              <a:rPr lang="ko-KR" altLang="en-US" sz="1300" dirty="0" smtClean="0"/>
              <a:t>영화 </a:t>
            </a:r>
            <a:r>
              <a:rPr lang="ko-KR" altLang="en-US" sz="1300" dirty="0" err="1" smtClean="0"/>
              <a:t>에일리언으로</a:t>
            </a:r>
            <a:r>
              <a:rPr lang="ko-KR" altLang="en-US" sz="1300" dirty="0" smtClean="0"/>
              <a:t> 잘 알려졌으며 바이오 </a:t>
            </a:r>
            <a:endParaRPr lang="en-US" altLang="ko-KR" sz="1300" dirty="0" smtClean="0"/>
          </a:p>
          <a:p>
            <a:pPr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</a:t>
            </a:r>
            <a:r>
              <a:rPr lang="ko-KR" altLang="en-US" sz="1300" dirty="0" err="1" smtClean="0"/>
              <a:t>메카니즘의</a:t>
            </a:r>
            <a:r>
              <a:rPr lang="ko-KR" altLang="en-US" sz="1300" dirty="0" smtClean="0"/>
              <a:t> 창시자 </a:t>
            </a:r>
            <a:endParaRPr lang="en-US" altLang="ko-KR" sz="1300" dirty="0" smtClean="0"/>
          </a:p>
          <a:p>
            <a:pPr>
              <a:buNone/>
            </a:pPr>
            <a:endParaRPr lang="en-US" altLang="ko-KR" sz="1300" dirty="0" smtClean="0"/>
          </a:p>
          <a:p>
            <a:pPr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</a:t>
            </a:r>
            <a:r>
              <a:rPr lang="ko-KR" altLang="en-US" sz="1300" dirty="0" smtClean="0"/>
              <a:t>독특하고 인상 깊은 일러스트 작업으로 </a:t>
            </a:r>
            <a:endParaRPr lang="en-US" altLang="ko-KR" sz="1300" dirty="0" smtClean="0"/>
          </a:p>
          <a:p>
            <a:pPr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</a:t>
            </a:r>
            <a:r>
              <a:rPr lang="ko-KR" altLang="en-US" sz="1300" dirty="0" smtClean="0"/>
              <a:t>유명하지만  그만의 조형성이 담겨있는 조형물</a:t>
            </a:r>
            <a:r>
              <a:rPr lang="en-US" altLang="ko-KR" sz="1300" dirty="0" smtClean="0"/>
              <a:t>,</a:t>
            </a:r>
          </a:p>
          <a:p>
            <a:pPr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</a:t>
            </a:r>
            <a:r>
              <a:rPr lang="ko-KR" altLang="en-US" sz="1300" dirty="0" smtClean="0"/>
              <a:t>가구 시리즈도 널리 알려져 있다</a:t>
            </a:r>
            <a:r>
              <a:rPr lang="en-US" altLang="ko-KR" sz="1300" dirty="0" smtClean="0"/>
              <a:t>. </a:t>
            </a:r>
          </a:p>
        </p:txBody>
      </p:sp>
      <p:pic>
        <p:nvPicPr>
          <p:cNvPr id="10" name="그림 9" descr="사용자 지정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500173"/>
            <a:ext cx="3857652" cy="4509499"/>
          </a:xfrm>
          <a:prstGeom prst="rect">
            <a:avLst/>
          </a:prstGeom>
        </p:spPr>
      </p:pic>
      <p:pic>
        <p:nvPicPr>
          <p:cNvPr id="12" name="그림 11" descr="사용자 지정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1500174"/>
            <a:ext cx="1787185" cy="1428759"/>
          </a:xfrm>
          <a:prstGeom prst="rect">
            <a:avLst/>
          </a:prstGeom>
        </p:spPr>
      </p:pic>
      <p:pic>
        <p:nvPicPr>
          <p:cNvPr id="13" name="그림 12" descr="사용자 지정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1500174"/>
            <a:ext cx="1940382" cy="1441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2. </a:t>
            </a:r>
            <a:r>
              <a:rPr lang="ko-KR" altLang="en-US" sz="2800" dirty="0" smtClean="0"/>
              <a:t>작</a:t>
            </a:r>
            <a:r>
              <a:rPr lang="ko-KR" altLang="en-US" sz="2800" dirty="0"/>
              <a:t>가</a:t>
            </a:r>
            <a:r>
              <a:rPr lang="ko-KR" altLang="en-US" sz="2800" dirty="0" smtClean="0"/>
              <a:t> 연구</a:t>
            </a:r>
            <a:r>
              <a:rPr lang="ko-KR" altLang="en-US" sz="3600" dirty="0" smtClean="0"/>
              <a:t> </a:t>
            </a:r>
            <a:r>
              <a:rPr lang="en-US" altLang="ko-KR" sz="2400" dirty="0" smtClean="0"/>
              <a:t>- </a:t>
            </a:r>
            <a:r>
              <a:rPr lang="nb-NO" sz="2400" dirty="0" smtClean="0"/>
              <a:t>H.R </a:t>
            </a:r>
            <a:r>
              <a:rPr lang="ko-KR" altLang="en-US" sz="2400" dirty="0" smtClean="0"/>
              <a:t>기거 </a:t>
            </a:r>
            <a:r>
              <a:rPr lang="en-US" altLang="ko-KR" sz="2400" dirty="0" smtClean="0"/>
              <a:t>(</a:t>
            </a:r>
            <a:r>
              <a:rPr lang="nb-NO" sz="2400" dirty="0" smtClean="0"/>
              <a:t>Hans Ruedi Giger)</a:t>
            </a:r>
            <a:r>
              <a:rPr lang="en-US" altLang="ko-KR" sz="2400" dirty="0" smtClean="0"/>
              <a:t> 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altLang="ko-KR" sz="2100" dirty="0" smtClean="0"/>
          </a:p>
          <a:p>
            <a:pPr>
              <a:buNone/>
            </a:pPr>
            <a:endParaRPr lang="nb-NO" sz="2400" dirty="0"/>
          </a:p>
        </p:txBody>
      </p:sp>
      <p:sp>
        <p:nvSpPr>
          <p:cNvPr id="9" name="내용 개체 틀 8"/>
          <p:cNvSpPr>
            <a:spLocks noGrp="1"/>
          </p:cNvSpPr>
          <p:nvPr>
            <p:ph sz="half" idx="2"/>
          </p:nvPr>
        </p:nvSpPr>
        <p:spPr>
          <a:xfrm>
            <a:off x="4143372" y="4786322"/>
            <a:ext cx="4038600" cy="12572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300" dirty="0" smtClean="0"/>
              <a:t> 독특하고도 </a:t>
            </a:r>
            <a:r>
              <a:rPr lang="ko-KR" altLang="en-US" sz="1300" dirty="0"/>
              <a:t>자유로운 일러스트를 </a:t>
            </a:r>
            <a:r>
              <a:rPr lang="ko-KR" altLang="en-US" sz="1300" dirty="0" smtClean="0"/>
              <a:t>표현하기 위해</a:t>
            </a:r>
            <a:endParaRPr lang="en-US" altLang="ko-KR" sz="1300" dirty="0" smtClean="0"/>
          </a:p>
          <a:p>
            <a:pPr>
              <a:buNone/>
            </a:pPr>
            <a:r>
              <a:rPr lang="ko-KR" altLang="en-US" sz="1300" dirty="0" smtClean="0"/>
              <a:t> 캐스팅 </a:t>
            </a:r>
            <a:r>
              <a:rPr lang="ko-KR" altLang="en-US" sz="1300" dirty="0"/>
              <a:t>기법을 주로 </a:t>
            </a:r>
            <a:r>
              <a:rPr lang="ko-KR" altLang="en-US" sz="1300" dirty="0" smtClean="0"/>
              <a:t>사용</a:t>
            </a:r>
            <a:endParaRPr lang="en-US" altLang="ko-KR" sz="1300" dirty="0" smtClean="0"/>
          </a:p>
          <a:p>
            <a:pPr>
              <a:buNone/>
            </a:pPr>
            <a:endParaRPr lang="en-US" altLang="ko-KR" sz="1300" dirty="0" smtClean="0"/>
          </a:p>
          <a:p>
            <a:pPr>
              <a:buNone/>
            </a:pPr>
            <a:r>
              <a:rPr lang="en-US" altLang="ko-KR" sz="1300" dirty="0" smtClean="0"/>
              <a:t> </a:t>
            </a:r>
            <a:r>
              <a:rPr lang="ko-KR" altLang="en-US" sz="1300" dirty="0" smtClean="0"/>
              <a:t>미래적인 </a:t>
            </a:r>
            <a:r>
              <a:rPr lang="ko-KR" altLang="en-US" sz="1300" dirty="0"/>
              <a:t>분위기 연출을 위해 알루미늄을 </a:t>
            </a:r>
            <a:endParaRPr lang="en-US" altLang="ko-KR" sz="1300" dirty="0" smtClean="0"/>
          </a:p>
          <a:p>
            <a:pPr>
              <a:buNone/>
            </a:pPr>
            <a:r>
              <a:rPr lang="en-US" altLang="ko-KR" sz="1300" dirty="0"/>
              <a:t> </a:t>
            </a:r>
            <a:r>
              <a:rPr lang="ko-KR" altLang="en-US" sz="1300" dirty="0" smtClean="0"/>
              <a:t>주재료로 표현</a:t>
            </a:r>
            <a:r>
              <a:rPr lang="en-US" altLang="ko-KR" sz="1300" dirty="0" smtClean="0"/>
              <a:t> </a:t>
            </a:r>
            <a:endParaRPr lang="en-US" altLang="ko-KR" sz="1300" dirty="0"/>
          </a:p>
          <a:p>
            <a:pPr>
              <a:buNone/>
            </a:pPr>
            <a:endParaRPr lang="en-US" altLang="ko-KR" sz="1300" dirty="0" smtClean="0"/>
          </a:p>
        </p:txBody>
      </p:sp>
      <p:pic>
        <p:nvPicPr>
          <p:cNvPr id="8" name="그림 7" descr="사용자 지정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500174"/>
            <a:ext cx="2786082" cy="4550931"/>
          </a:xfrm>
          <a:prstGeom prst="rect">
            <a:avLst/>
          </a:prstGeom>
        </p:spPr>
      </p:pic>
      <p:pic>
        <p:nvPicPr>
          <p:cNvPr id="11" name="그림 10" descr="사용자 지정 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1500174"/>
            <a:ext cx="2286015" cy="2937921"/>
          </a:xfrm>
          <a:prstGeom prst="rect">
            <a:avLst/>
          </a:prstGeom>
        </p:spPr>
      </p:pic>
      <p:pic>
        <p:nvPicPr>
          <p:cNvPr id="14" name="그림 13" descr="사용자 지정 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1500173"/>
            <a:ext cx="2143140" cy="2988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2. </a:t>
            </a:r>
            <a:r>
              <a:rPr lang="ko-KR" altLang="en-US" sz="2800" dirty="0" smtClean="0"/>
              <a:t>작</a:t>
            </a:r>
            <a:r>
              <a:rPr lang="ko-KR" altLang="en-US" sz="2800" dirty="0"/>
              <a:t>가</a:t>
            </a:r>
            <a:r>
              <a:rPr lang="ko-KR" altLang="en-US" sz="2800" dirty="0" smtClean="0"/>
              <a:t> 연구 </a:t>
            </a:r>
            <a:r>
              <a:rPr lang="en-US" altLang="ko-KR" sz="2400" dirty="0" smtClean="0"/>
              <a:t>- </a:t>
            </a:r>
            <a:r>
              <a:rPr lang="ko-KR" altLang="en-US" sz="2400" dirty="0" err="1"/>
              <a:t>루이스</a:t>
            </a:r>
            <a:r>
              <a:rPr lang="ko-KR" altLang="en-US" sz="2400" dirty="0"/>
              <a:t> 부르주아 </a:t>
            </a:r>
            <a:r>
              <a:rPr lang="en-US" altLang="ko-KR" sz="2400" dirty="0"/>
              <a:t>(</a:t>
            </a:r>
            <a:r>
              <a:rPr lang="en-US" sz="2400" dirty="0"/>
              <a:t>Louise Bourgeois)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altLang="ko-KR" sz="2100" dirty="0" smtClean="0"/>
          </a:p>
          <a:p>
            <a:pPr>
              <a:buNone/>
            </a:pPr>
            <a:endParaRPr lang="nb-NO" sz="2400" dirty="0"/>
          </a:p>
        </p:txBody>
      </p:sp>
      <p:sp>
        <p:nvSpPr>
          <p:cNvPr id="9" name="내용 개체 틀 8"/>
          <p:cNvSpPr>
            <a:spLocks noGrp="1"/>
          </p:cNvSpPr>
          <p:nvPr>
            <p:ph sz="half" idx="2"/>
          </p:nvPr>
        </p:nvSpPr>
        <p:spPr>
          <a:xfrm>
            <a:off x="4786314" y="3714752"/>
            <a:ext cx="3786214" cy="26432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 err="1" smtClean="0"/>
              <a:t>루이스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부르주아 </a:t>
            </a:r>
            <a:r>
              <a:rPr lang="en-US" altLang="ko-KR" sz="1400" dirty="0"/>
              <a:t>(</a:t>
            </a:r>
            <a:r>
              <a:rPr lang="en-US" sz="1400" dirty="0"/>
              <a:t>Louise </a:t>
            </a:r>
            <a:r>
              <a:rPr lang="en-US" sz="1400" dirty="0" smtClean="0"/>
              <a:t>Bourgeois)</a:t>
            </a:r>
          </a:p>
          <a:p>
            <a:pPr>
              <a:buNone/>
            </a:pPr>
            <a:r>
              <a:rPr lang="en-US" altLang="ko-KR" sz="1300" dirty="0" smtClean="0"/>
              <a:t> </a:t>
            </a:r>
          </a:p>
          <a:p>
            <a:pPr>
              <a:buNone/>
            </a:pPr>
            <a:r>
              <a:rPr lang="en-US" altLang="ko-KR" sz="1300" dirty="0" smtClean="0"/>
              <a:t>    </a:t>
            </a:r>
            <a:r>
              <a:rPr lang="en-US" sz="1400" dirty="0" smtClean="0"/>
              <a:t>1911 - 2010</a:t>
            </a:r>
            <a:endParaRPr lang="en-US" altLang="ko-KR" sz="1300" dirty="0" smtClean="0"/>
          </a:p>
          <a:p>
            <a:pPr>
              <a:buNone/>
            </a:pPr>
            <a:r>
              <a:rPr lang="en-US" altLang="ko-KR" sz="1300" dirty="0" smtClean="0"/>
              <a:t>   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   </a:t>
            </a:r>
          </a:p>
          <a:p>
            <a:pPr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400" dirty="0" smtClean="0"/>
              <a:t>신체를 </a:t>
            </a:r>
            <a:r>
              <a:rPr lang="ko-KR" altLang="en-US" sz="1400" dirty="0"/>
              <a:t>연상케 하는 에로틱 조각부터</a:t>
            </a:r>
            <a:r>
              <a:rPr lang="en-US" altLang="ko-KR" sz="1400" dirty="0"/>
              <a:t>, </a:t>
            </a:r>
            <a:r>
              <a:rPr lang="ko-KR" altLang="en-US" sz="1400" dirty="0" err="1" smtClean="0"/>
              <a:t>한땀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 smtClean="0"/>
              <a:t>    </a:t>
            </a:r>
            <a:r>
              <a:rPr lang="ko-KR" altLang="en-US" sz="1400" dirty="0" err="1" smtClean="0"/>
              <a:t>한땀</a:t>
            </a:r>
            <a:r>
              <a:rPr lang="ko-KR" altLang="en-US" sz="1400" dirty="0" smtClean="0"/>
              <a:t> 바느질한 </a:t>
            </a:r>
            <a:r>
              <a:rPr lang="ko-KR" altLang="en-US" sz="1400" dirty="0" err="1" smtClean="0"/>
              <a:t>천작품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선과 점의 드로잉 등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 smtClean="0"/>
              <a:t>    </a:t>
            </a:r>
            <a:r>
              <a:rPr lang="ko-KR" altLang="en-US" sz="1400" dirty="0" smtClean="0"/>
              <a:t>다양한 재료와 양식의 작업 등으로 여성 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 smtClean="0"/>
              <a:t>    </a:t>
            </a:r>
            <a:r>
              <a:rPr lang="ko-KR" altLang="en-US" sz="1400" dirty="0" err="1" smtClean="0"/>
              <a:t>작가군을</a:t>
            </a:r>
            <a:r>
              <a:rPr lang="ko-KR" altLang="en-US" sz="1400" dirty="0" smtClean="0"/>
              <a:t> 선도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 smtClean="0"/>
              <a:t> </a:t>
            </a:r>
          </a:p>
          <a:p>
            <a:pPr>
              <a:buNone/>
            </a:pPr>
            <a:r>
              <a:rPr lang="ko-KR" altLang="en-US" sz="1400" dirty="0" smtClean="0"/>
              <a:t>    런던 </a:t>
            </a:r>
            <a:r>
              <a:rPr lang="ko-KR" altLang="en-US" sz="1400" dirty="0" err="1"/>
              <a:t>테이트</a:t>
            </a:r>
            <a:r>
              <a:rPr lang="ko-KR" altLang="en-US" sz="1400" dirty="0"/>
              <a:t> 모던</a:t>
            </a:r>
            <a:r>
              <a:rPr lang="en-US" altLang="ko-KR" sz="1400" dirty="0"/>
              <a:t>, </a:t>
            </a:r>
            <a:r>
              <a:rPr lang="ko-KR" altLang="en-US" sz="1400" dirty="0"/>
              <a:t>도쿄 </a:t>
            </a:r>
            <a:r>
              <a:rPr lang="ko-KR" altLang="en-US" sz="1400" dirty="0" err="1"/>
              <a:t>롯뽄기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힐즈</a:t>
            </a:r>
            <a:r>
              <a:rPr lang="ko-KR" altLang="en-US" sz="1400" dirty="0"/>
              <a:t> 모리타워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서울 </a:t>
            </a:r>
            <a:r>
              <a:rPr lang="ko-KR" altLang="en-US" sz="1400" dirty="0"/>
              <a:t>한남동 </a:t>
            </a:r>
            <a:r>
              <a:rPr lang="ko-KR" altLang="en-US" sz="1400" dirty="0" err="1"/>
              <a:t>리움</a:t>
            </a:r>
            <a:r>
              <a:rPr lang="ko-KR" altLang="en-US" sz="1400" dirty="0"/>
              <a:t> 미술관 앞에는 </a:t>
            </a:r>
            <a:r>
              <a:rPr lang="ko-KR" altLang="en-US" sz="1400" dirty="0" err="1"/>
              <a:t>마망이라는</a:t>
            </a:r>
            <a:r>
              <a:rPr lang="ko-KR" altLang="en-US" sz="1400" dirty="0"/>
              <a:t> 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거대한 </a:t>
            </a:r>
            <a:r>
              <a:rPr lang="ko-KR" altLang="en-US" sz="1400" dirty="0"/>
              <a:t>거미 조형물</a:t>
            </a:r>
          </a:p>
          <a:p>
            <a:pPr>
              <a:buNone/>
            </a:pPr>
            <a:endParaRPr lang="ko-KR" altLang="en-US" sz="1400" dirty="0"/>
          </a:p>
        </p:txBody>
      </p:sp>
      <p:pic>
        <p:nvPicPr>
          <p:cNvPr id="11" name="그림 10" descr="사용자 지정 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169" y="1500176"/>
            <a:ext cx="2948855" cy="1958400"/>
          </a:xfrm>
          <a:prstGeom prst="rect">
            <a:avLst/>
          </a:prstGeom>
        </p:spPr>
      </p:pic>
      <p:pic>
        <p:nvPicPr>
          <p:cNvPr id="15" name="그림 14" descr="사용자 지정 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500173"/>
            <a:ext cx="3929090" cy="47674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2. </a:t>
            </a:r>
            <a:r>
              <a:rPr lang="ko-KR" altLang="en-US" sz="2800" dirty="0" smtClean="0"/>
              <a:t>작</a:t>
            </a:r>
            <a:r>
              <a:rPr lang="ko-KR" altLang="en-US" sz="2800" dirty="0"/>
              <a:t>가</a:t>
            </a:r>
            <a:r>
              <a:rPr lang="ko-KR" altLang="en-US" sz="2800" dirty="0" smtClean="0"/>
              <a:t> 연구 </a:t>
            </a:r>
            <a:r>
              <a:rPr lang="en-US" altLang="ko-KR" sz="2400" dirty="0" smtClean="0"/>
              <a:t>- </a:t>
            </a:r>
            <a:r>
              <a:rPr lang="ko-KR" altLang="en-US" sz="2400" dirty="0" err="1"/>
              <a:t>루이스</a:t>
            </a:r>
            <a:r>
              <a:rPr lang="ko-KR" altLang="en-US" sz="2400" dirty="0"/>
              <a:t> 부르주아 </a:t>
            </a:r>
            <a:r>
              <a:rPr lang="en-US" altLang="ko-KR" sz="2400" dirty="0"/>
              <a:t>(</a:t>
            </a:r>
            <a:r>
              <a:rPr lang="en-US" sz="2400" dirty="0"/>
              <a:t>Louise Bourgeois)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altLang="ko-KR" sz="2100" dirty="0" smtClean="0"/>
          </a:p>
          <a:p>
            <a:pPr>
              <a:buNone/>
            </a:pPr>
            <a:endParaRPr lang="nb-NO" sz="2400" dirty="0"/>
          </a:p>
        </p:txBody>
      </p:sp>
      <p:sp>
        <p:nvSpPr>
          <p:cNvPr id="9" name="내용 개체 틀 8"/>
          <p:cNvSpPr>
            <a:spLocks noGrp="1"/>
          </p:cNvSpPr>
          <p:nvPr>
            <p:ph sz="half" idx="2"/>
          </p:nvPr>
        </p:nvSpPr>
        <p:spPr>
          <a:xfrm>
            <a:off x="4786314" y="3714752"/>
            <a:ext cx="3786214" cy="26432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400" dirty="0" smtClean="0"/>
              <a:t>  </a:t>
            </a:r>
            <a:r>
              <a:rPr lang="ko-KR" altLang="en-US" sz="1400" dirty="0"/>
              <a:t>유년기의 내밀한 공포를 구현한 거미 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en-US" altLang="ko-KR" sz="1400" dirty="0" err="1" smtClean="0"/>
              <a:t>Maman</a:t>
            </a:r>
            <a:r>
              <a:rPr lang="en-US" altLang="ko-KR" sz="1400" dirty="0"/>
              <a:t>(</a:t>
            </a:r>
            <a:r>
              <a:rPr lang="ko-KR" altLang="en-US" sz="1400" dirty="0"/>
              <a:t>엄마</a:t>
            </a:r>
            <a:r>
              <a:rPr lang="en-US" altLang="ko-KR" sz="1400" dirty="0"/>
              <a:t>)</a:t>
            </a:r>
            <a:r>
              <a:rPr lang="ko-KR" altLang="en-US" sz="1400" dirty="0"/>
              <a:t>는 강력한 심리적 환영을 </a:t>
            </a:r>
            <a:r>
              <a:rPr lang="ko-KR" altLang="en-US" sz="1400" dirty="0" smtClean="0"/>
              <a:t>반영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 smtClean="0"/>
              <a:t>  </a:t>
            </a:r>
            <a:r>
              <a:rPr lang="ko-KR" altLang="en-US" sz="1400" dirty="0" smtClean="0"/>
              <a:t>한 작품으로 </a:t>
            </a:r>
            <a:r>
              <a:rPr lang="ko-KR" altLang="en-US" sz="1400" dirty="0"/>
              <a:t>작가 자신의 어머니와 </a:t>
            </a:r>
            <a:r>
              <a:rPr lang="ko-KR" altLang="en-US" sz="1400" dirty="0" err="1" smtClean="0"/>
              <a:t>관련있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 smtClean="0"/>
              <a:t>  </a:t>
            </a:r>
            <a:r>
              <a:rPr lang="ko-KR" altLang="en-US" sz="1400" dirty="0" smtClean="0"/>
              <a:t>는 작품</a:t>
            </a:r>
            <a:endParaRPr lang="en-US" altLang="ko-KR" sz="1400" dirty="0" smtClean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ko-KR" altLang="en-US" sz="1400" dirty="0" smtClean="0"/>
              <a:t>  자신의 </a:t>
            </a:r>
            <a:r>
              <a:rPr lang="ko-KR" altLang="en-US" sz="1400" dirty="0"/>
              <a:t>소중한 알들을 강철의 우리 안에 </a:t>
            </a:r>
            <a:r>
              <a:rPr lang="ko-KR" altLang="en-US" sz="1400" dirty="0" smtClean="0"/>
              <a:t>보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호하고 </a:t>
            </a:r>
            <a:r>
              <a:rPr lang="ko-KR" altLang="en-US" sz="1400" dirty="0"/>
              <a:t>있는 거미는 공포와 경외를 </a:t>
            </a:r>
            <a:r>
              <a:rPr lang="ko-KR" altLang="en-US" sz="1400" dirty="0" err="1" smtClean="0"/>
              <a:t>불러일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err="1" smtClean="0"/>
              <a:t>으키지만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육중한 몸체의 높이는 가는 </a:t>
            </a:r>
            <a:r>
              <a:rPr lang="ko-KR" altLang="en-US" sz="1400" dirty="0" smtClean="0"/>
              <a:t>다리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들로 </a:t>
            </a:r>
            <a:r>
              <a:rPr lang="ko-KR" altLang="en-US" sz="1400" dirty="0"/>
              <a:t>겨우 균형을 이루고 있어 상처받기 </a:t>
            </a:r>
            <a:r>
              <a:rPr lang="ko-KR" altLang="en-US" sz="1400" dirty="0" smtClean="0"/>
              <a:t>쉬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운 </a:t>
            </a:r>
            <a:r>
              <a:rPr lang="ko-KR" altLang="en-US" sz="1400" dirty="0"/>
              <a:t>연약함을 느끼게 한다</a:t>
            </a:r>
            <a:r>
              <a:rPr lang="en-US" altLang="ko-KR" sz="1400" dirty="0"/>
              <a:t>. </a:t>
            </a:r>
          </a:p>
        </p:txBody>
      </p:sp>
      <p:pic>
        <p:nvPicPr>
          <p:cNvPr id="8" name="그림 7" descr="사용자 지정 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1357298"/>
            <a:ext cx="2883664" cy="2214578"/>
          </a:xfrm>
          <a:prstGeom prst="rect">
            <a:avLst/>
          </a:prstGeom>
        </p:spPr>
      </p:pic>
      <p:pic>
        <p:nvPicPr>
          <p:cNvPr id="10" name="그림 9" descr="사용자 지정 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357298"/>
            <a:ext cx="3567930" cy="2214578"/>
          </a:xfrm>
          <a:prstGeom prst="rect">
            <a:avLst/>
          </a:prstGeom>
        </p:spPr>
      </p:pic>
      <p:pic>
        <p:nvPicPr>
          <p:cNvPr id="12" name="그림 11" descr="사용자 지정 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3746886"/>
            <a:ext cx="3571900" cy="2396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2. </a:t>
            </a:r>
            <a:r>
              <a:rPr lang="ko-KR" altLang="en-US" sz="2800" dirty="0" smtClean="0"/>
              <a:t>작</a:t>
            </a:r>
            <a:r>
              <a:rPr lang="ko-KR" altLang="en-US" sz="2800" dirty="0"/>
              <a:t>가</a:t>
            </a:r>
            <a:r>
              <a:rPr lang="ko-KR" altLang="en-US" sz="2800" dirty="0" smtClean="0"/>
              <a:t> 연구 </a:t>
            </a:r>
            <a:r>
              <a:rPr lang="en-US" altLang="ko-KR" sz="2400" dirty="0" smtClean="0"/>
              <a:t>– </a:t>
            </a:r>
            <a:r>
              <a:rPr lang="ko-KR" altLang="en-US" sz="2400" dirty="0" err="1"/>
              <a:t>요리스</a:t>
            </a:r>
            <a:r>
              <a:rPr lang="ko-KR" altLang="en-US" sz="2400" dirty="0"/>
              <a:t> </a:t>
            </a:r>
            <a:r>
              <a:rPr lang="ko-KR" altLang="en-US" sz="2400" dirty="0" err="1"/>
              <a:t>라르만</a:t>
            </a:r>
            <a:r>
              <a:rPr lang="ko-KR" altLang="en-US" sz="2400" dirty="0"/>
              <a:t> </a:t>
            </a:r>
            <a:r>
              <a:rPr lang="en-US" altLang="ko-KR" sz="2400" dirty="0"/>
              <a:t>(</a:t>
            </a:r>
            <a:r>
              <a:rPr lang="en-US" altLang="ko-KR" sz="2400" dirty="0" err="1"/>
              <a:t>Joris</a:t>
            </a:r>
            <a:r>
              <a:rPr lang="en-US" altLang="ko-KR" sz="2400" dirty="0"/>
              <a:t> </a:t>
            </a:r>
            <a:r>
              <a:rPr lang="en-US" altLang="ko-KR" sz="2400" dirty="0" err="1"/>
              <a:t>Laarman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altLang="ko-KR" sz="2100" dirty="0" smtClean="0"/>
          </a:p>
          <a:p>
            <a:pPr>
              <a:buNone/>
            </a:pPr>
            <a:endParaRPr lang="nb-NO" sz="2400" dirty="0"/>
          </a:p>
        </p:txBody>
      </p:sp>
      <p:sp>
        <p:nvSpPr>
          <p:cNvPr id="9" name="내용 개체 틀 8"/>
          <p:cNvSpPr>
            <a:spLocks noGrp="1"/>
          </p:cNvSpPr>
          <p:nvPr>
            <p:ph sz="half" idx="2"/>
          </p:nvPr>
        </p:nvSpPr>
        <p:spPr>
          <a:xfrm>
            <a:off x="4500562" y="3500438"/>
            <a:ext cx="4038600" cy="26860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 err="1" smtClean="0"/>
              <a:t>요리스</a:t>
            </a:r>
            <a:r>
              <a:rPr lang="ko-KR" altLang="en-US" sz="1400" dirty="0" smtClean="0"/>
              <a:t> </a:t>
            </a:r>
            <a:r>
              <a:rPr lang="ko-KR" altLang="en-US" sz="1400" dirty="0" err="1"/>
              <a:t>라르만</a:t>
            </a:r>
            <a:r>
              <a:rPr lang="ko-KR" altLang="en-US" sz="1400" dirty="0"/>
              <a:t> </a:t>
            </a:r>
            <a:r>
              <a:rPr lang="en-US" altLang="ko-KR" sz="1400" dirty="0"/>
              <a:t>(</a:t>
            </a:r>
            <a:r>
              <a:rPr lang="en-US" altLang="ko-KR" sz="1400" dirty="0" err="1"/>
              <a:t>Joris</a:t>
            </a:r>
            <a:r>
              <a:rPr lang="en-US" altLang="ko-KR" sz="1400" dirty="0"/>
              <a:t> </a:t>
            </a:r>
            <a:r>
              <a:rPr lang="en-US" altLang="ko-KR" sz="1400" dirty="0" err="1"/>
              <a:t>Laarman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300" dirty="0" smtClean="0"/>
              <a:t> </a:t>
            </a:r>
          </a:p>
          <a:p>
            <a:pPr>
              <a:buNone/>
            </a:pPr>
            <a:r>
              <a:rPr lang="en-US" altLang="ko-KR" sz="1400" dirty="0" smtClean="0"/>
              <a:t>   1979</a:t>
            </a:r>
            <a:r>
              <a:rPr lang="ko-KR" altLang="en-US" sz="1400" dirty="0"/>
              <a:t>년 네덜란드 출생</a:t>
            </a:r>
          </a:p>
          <a:p>
            <a:pPr>
              <a:buNone/>
            </a:pPr>
            <a:r>
              <a:rPr lang="en-US" altLang="ko-KR" sz="1300" dirty="0" smtClean="0"/>
              <a:t>   </a:t>
            </a:r>
          </a:p>
          <a:p>
            <a:pPr>
              <a:buNone/>
            </a:pPr>
            <a:r>
              <a:rPr lang="ko-KR" altLang="en-US" sz="1400" dirty="0" smtClean="0"/>
              <a:t>   선을 </a:t>
            </a:r>
            <a:r>
              <a:rPr lang="ko-KR" altLang="en-US" sz="1400" dirty="0"/>
              <a:t>이용하여 다양한 느낌을 창조하는 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뛰어난 </a:t>
            </a:r>
            <a:r>
              <a:rPr lang="ko-KR" altLang="en-US" sz="1400" dirty="0"/>
              <a:t>감각을 가진 네덜란드 디자이너</a:t>
            </a:r>
          </a:p>
          <a:p>
            <a:pPr>
              <a:buNone/>
            </a:pPr>
            <a:endParaRPr lang="en-US" altLang="ko-KR" sz="1300" dirty="0"/>
          </a:p>
          <a:p>
            <a:pPr>
              <a:buNone/>
            </a:pPr>
            <a:r>
              <a:rPr lang="en-US" altLang="ko-KR" sz="1300" dirty="0" smtClean="0"/>
              <a:t>   </a:t>
            </a:r>
            <a:r>
              <a:rPr lang="ko-KR" altLang="en-US" sz="1400" dirty="0"/>
              <a:t>디자인 </a:t>
            </a:r>
            <a:r>
              <a:rPr lang="ko-KR" altLang="en-US" sz="1400" dirty="0" smtClean="0"/>
              <a:t>아카데미</a:t>
            </a:r>
            <a:r>
              <a:rPr lang="en-US" altLang="ko-KR" sz="1400" dirty="0"/>
              <a:t> </a:t>
            </a:r>
            <a:r>
              <a:rPr lang="ko-KR" altLang="en-US" sz="1300" dirty="0" err="1" smtClean="0"/>
              <a:t>아이트호벤</a:t>
            </a:r>
            <a:r>
              <a:rPr lang="ko-KR" altLang="en-US" sz="1300" dirty="0" smtClean="0"/>
              <a:t> </a:t>
            </a:r>
            <a:r>
              <a:rPr lang="ko-KR" altLang="en-US" sz="1400" dirty="0" smtClean="0"/>
              <a:t>재학 </a:t>
            </a:r>
            <a:r>
              <a:rPr lang="ko-KR" altLang="en-US" sz="1400" dirty="0"/>
              <a:t>시절 </a:t>
            </a:r>
            <a:r>
              <a:rPr lang="ko-KR" altLang="en-US" sz="1400" dirty="0" smtClean="0"/>
              <a:t>디자인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한 </a:t>
            </a:r>
            <a:r>
              <a:rPr lang="ko-KR" altLang="en-US" sz="1400" dirty="0"/>
              <a:t>‘</a:t>
            </a:r>
            <a:r>
              <a:rPr lang="ko-KR" altLang="en-US" sz="1400" dirty="0" err="1"/>
              <a:t>열파장</a:t>
            </a:r>
            <a:r>
              <a:rPr lang="ko-KR" altLang="en-US" sz="1400" dirty="0"/>
              <a:t> 라디에이터</a:t>
            </a:r>
            <a:r>
              <a:rPr lang="en-US" altLang="ko-KR" sz="1400" dirty="0"/>
              <a:t>(</a:t>
            </a:r>
            <a:r>
              <a:rPr lang="en-US" altLang="ko-KR" sz="1400" dirty="0" err="1"/>
              <a:t>Heatwave</a:t>
            </a:r>
            <a:r>
              <a:rPr lang="en-US" altLang="ko-KR" sz="1400" dirty="0"/>
              <a:t> Radiator)’</a:t>
            </a:r>
            <a:r>
              <a:rPr lang="ko-KR" altLang="en-US" sz="1400" dirty="0" smtClean="0"/>
              <a:t>가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널리 </a:t>
            </a:r>
            <a:r>
              <a:rPr lang="ko-KR" altLang="en-US" sz="1400" dirty="0" smtClean="0"/>
              <a:t>호평을 받으며 알려짐</a:t>
            </a:r>
            <a:endParaRPr lang="ko-KR" altLang="en-US" sz="1400" dirty="0"/>
          </a:p>
        </p:txBody>
      </p:sp>
      <p:pic>
        <p:nvPicPr>
          <p:cNvPr id="11" name="그림 10" descr="droog_b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428736"/>
            <a:ext cx="3903498" cy="4572032"/>
          </a:xfrm>
          <a:prstGeom prst="rect">
            <a:avLst/>
          </a:prstGeom>
        </p:spPr>
      </p:pic>
      <p:pic>
        <p:nvPicPr>
          <p:cNvPr id="14" name="그림 13" descr="230d_0827design_jor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924" y="1428736"/>
            <a:ext cx="1295852" cy="1857388"/>
          </a:xfrm>
          <a:prstGeom prst="rect">
            <a:avLst/>
          </a:prstGeom>
        </p:spPr>
      </p:pic>
      <p:pic>
        <p:nvPicPr>
          <p:cNvPr id="16" name="그림 15" descr="ff-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28736"/>
            <a:ext cx="2286016" cy="1903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2. </a:t>
            </a:r>
            <a:r>
              <a:rPr lang="ko-KR" altLang="en-US" sz="2800" dirty="0" smtClean="0"/>
              <a:t>작</a:t>
            </a:r>
            <a:r>
              <a:rPr lang="ko-KR" altLang="en-US" sz="2800" dirty="0"/>
              <a:t>가</a:t>
            </a:r>
            <a:r>
              <a:rPr lang="ko-KR" altLang="en-US" sz="2800" dirty="0" smtClean="0"/>
              <a:t> 연구 </a:t>
            </a:r>
            <a:r>
              <a:rPr lang="en-US" altLang="ko-KR" sz="2400" dirty="0" smtClean="0"/>
              <a:t>– </a:t>
            </a:r>
            <a:r>
              <a:rPr lang="ko-KR" altLang="en-US" sz="2400" dirty="0" err="1"/>
              <a:t>요리스</a:t>
            </a:r>
            <a:r>
              <a:rPr lang="ko-KR" altLang="en-US" sz="2400" dirty="0"/>
              <a:t> </a:t>
            </a:r>
            <a:r>
              <a:rPr lang="ko-KR" altLang="en-US" sz="2400" dirty="0" err="1"/>
              <a:t>라르만</a:t>
            </a:r>
            <a:r>
              <a:rPr lang="ko-KR" altLang="en-US" sz="2400" dirty="0"/>
              <a:t> </a:t>
            </a:r>
            <a:r>
              <a:rPr lang="en-US" altLang="ko-KR" sz="2400" dirty="0"/>
              <a:t>(</a:t>
            </a:r>
            <a:r>
              <a:rPr lang="en-US" altLang="ko-KR" sz="2400" dirty="0" err="1"/>
              <a:t>Joris</a:t>
            </a:r>
            <a:r>
              <a:rPr lang="en-US" altLang="ko-KR" sz="2400" dirty="0"/>
              <a:t> </a:t>
            </a:r>
            <a:r>
              <a:rPr lang="en-US" altLang="ko-KR" sz="2400" dirty="0" err="1"/>
              <a:t>Laarman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altLang="ko-KR" sz="2100" dirty="0" smtClean="0"/>
          </a:p>
          <a:p>
            <a:pPr>
              <a:buNone/>
            </a:pPr>
            <a:endParaRPr lang="nb-NO" sz="2400" dirty="0"/>
          </a:p>
        </p:txBody>
      </p:sp>
      <p:sp>
        <p:nvSpPr>
          <p:cNvPr id="9" name="내용 개체 틀 8"/>
          <p:cNvSpPr>
            <a:spLocks noGrp="1"/>
          </p:cNvSpPr>
          <p:nvPr>
            <p:ph sz="half" idx="2"/>
          </p:nvPr>
        </p:nvSpPr>
        <p:spPr>
          <a:xfrm>
            <a:off x="4500562" y="4214818"/>
            <a:ext cx="4038600" cy="190023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o-KR" altLang="en-US" sz="1400" dirty="0" smtClean="0"/>
              <a:t>  인간의 </a:t>
            </a:r>
            <a:r>
              <a:rPr lang="ko-KR" altLang="en-US" sz="1400" dirty="0"/>
              <a:t>뼈나 나무의 성장이 지닌 복잡성과 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비율</a:t>
            </a:r>
            <a:r>
              <a:rPr lang="en-US" altLang="ko-KR" sz="1400" dirty="0"/>
              <a:t>, </a:t>
            </a:r>
            <a:r>
              <a:rPr lang="ko-KR" altLang="en-US" sz="1400" dirty="0"/>
              <a:t>기능성을 의자의 형태로 옮기는 </a:t>
            </a:r>
            <a:r>
              <a:rPr lang="ko-KR" altLang="en-US" sz="1400" dirty="0" smtClean="0"/>
              <a:t>알고리즘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을 </a:t>
            </a:r>
            <a:r>
              <a:rPr lang="ko-KR" altLang="en-US" sz="1400" dirty="0"/>
              <a:t>도입하여 디자인 공정에 </a:t>
            </a:r>
            <a:r>
              <a:rPr lang="ko-KR" altLang="en-US" sz="1400" dirty="0" smtClean="0"/>
              <a:t>혁명을 일으킴</a:t>
            </a:r>
            <a:endParaRPr lang="en-US" altLang="ko-KR" sz="1400" dirty="0" smtClean="0"/>
          </a:p>
          <a:p>
            <a:pPr>
              <a:buNone/>
            </a:pPr>
            <a:endParaRPr lang="en-US" altLang="ko-KR" sz="1400" dirty="0"/>
          </a:p>
          <a:p>
            <a:pPr>
              <a:buNone/>
            </a:pPr>
            <a:r>
              <a:rPr lang="ko-KR" altLang="en-US" sz="1400" dirty="0" smtClean="0"/>
              <a:t>  독일 자동차에 산업에서 사용하던 이 알고리즘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은 재료의 </a:t>
            </a:r>
            <a:r>
              <a:rPr lang="ko-KR" altLang="en-US" sz="1400" dirty="0"/>
              <a:t>투입을 최소화하는 동시에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재료의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ko-KR" altLang="en-US" sz="1400" dirty="0" smtClean="0"/>
              <a:t> 배분과 </a:t>
            </a:r>
            <a:r>
              <a:rPr lang="ko-KR" altLang="en-US" sz="1400" dirty="0"/>
              <a:t>무게</a:t>
            </a:r>
            <a:r>
              <a:rPr lang="en-US" altLang="ko-KR" sz="1400" dirty="0"/>
              <a:t>, </a:t>
            </a:r>
            <a:r>
              <a:rPr lang="ko-KR" altLang="en-US" sz="1400" dirty="0"/>
              <a:t>안정성 등을 최적화할 수 </a:t>
            </a:r>
            <a:r>
              <a:rPr lang="ko-KR" altLang="en-US" sz="1400" dirty="0" smtClean="0"/>
              <a:t>있게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되었다</a:t>
            </a:r>
            <a:r>
              <a:rPr lang="en-US" altLang="ko-KR" sz="1400" dirty="0" smtClean="0"/>
              <a:t>.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</p:txBody>
      </p:sp>
      <p:pic>
        <p:nvPicPr>
          <p:cNvPr id="8" name="그림 7" descr="artwork_images_103682_598311_joris-laarm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1428738"/>
            <a:ext cx="3533417" cy="2357452"/>
          </a:xfrm>
          <a:prstGeom prst="rect">
            <a:avLst/>
          </a:prstGeom>
        </p:spPr>
      </p:pic>
      <p:pic>
        <p:nvPicPr>
          <p:cNvPr id="10" name="그림 9" descr="사용자 지정 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929066"/>
            <a:ext cx="3571900" cy="2146575"/>
          </a:xfrm>
          <a:prstGeom prst="rect">
            <a:avLst/>
          </a:prstGeom>
        </p:spPr>
      </p:pic>
      <p:pic>
        <p:nvPicPr>
          <p:cNvPr id="12" name="그림 11" descr="BoneRock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1428736"/>
            <a:ext cx="3587430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제</a:t>
            </a:r>
            <a:r>
              <a:rPr lang="ko-KR" altLang="en-US" sz="2800" dirty="0"/>
              <a:t>작</a:t>
            </a:r>
            <a:r>
              <a:rPr lang="ko-KR" altLang="en-US" sz="2800" dirty="0" smtClean="0"/>
              <a:t> 방법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기법 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조각과 주조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모래주조</a:t>
            </a:r>
            <a:r>
              <a:rPr lang="en-US" altLang="ko-KR" sz="2000" dirty="0" smtClean="0"/>
              <a:t>)</a:t>
            </a:r>
          </a:p>
          <a:p>
            <a:pPr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</a:p>
          <a:p>
            <a:pPr>
              <a:buNone/>
            </a:pPr>
            <a:r>
              <a:rPr lang="ko-KR" altLang="en-US" sz="2000" dirty="0" smtClean="0"/>
              <a:t>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유기적인 </a:t>
            </a:r>
            <a:r>
              <a:rPr lang="ko-KR" altLang="en-US" sz="2000" dirty="0"/>
              <a:t>곡선과 독특한 형태를 </a:t>
            </a:r>
            <a:r>
              <a:rPr lang="ko-KR" altLang="en-US" sz="2000" dirty="0" smtClean="0"/>
              <a:t>판금작업에 비해 자유롭게 표현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/>
              <a:t>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복제가 가능함으로 양산가능성 고려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/>
              <a:t> 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용접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/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크기에 비례하는 비용의 절감과 더불어 모래주조기법의 한계를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극복</a:t>
            </a:r>
            <a:endParaRPr lang="en-US" altLang="ko-K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제</a:t>
            </a:r>
            <a:r>
              <a:rPr lang="ko-KR" altLang="en-US" sz="2800" dirty="0"/>
              <a:t>작</a:t>
            </a:r>
            <a:r>
              <a:rPr lang="ko-KR" altLang="en-US" sz="2800" dirty="0" smtClean="0"/>
              <a:t> 방법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재료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여러 종류의 목재와 알루미늄을 사용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/>
          </a:p>
          <a:p>
            <a:pPr>
              <a:buNone/>
            </a:pPr>
            <a:r>
              <a:rPr lang="ko-KR" altLang="en-US" sz="2000" dirty="0" smtClean="0"/>
              <a:t> </a:t>
            </a:r>
            <a:r>
              <a:rPr lang="en-US" altLang="ko-KR" sz="2000" dirty="0" smtClean="0">
                <a:sym typeface="Wingdings" pitchFamily="2" charset="2"/>
              </a:rPr>
              <a:t>-&gt; </a:t>
            </a:r>
            <a:r>
              <a:rPr lang="ko-KR" altLang="en-US" sz="2000" dirty="0" smtClean="0"/>
              <a:t>가구의 기능으로 역할과 견고함 그리고 시각적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촉각적인 안정감을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   </a:t>
            </a:r>
            <a:r>
              <a:rPr lang="ko-KR" altLang="en-US" sz="2000" dirty="0" smtClean="0"/>
              <a:t>느끼게 함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목재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 - </a:t>
            </a:r>
            <a:r>
              <a:rPr lang="ko-KR" altLang="en-US" sz="2000" dirty="0" smtClean="0"/>
              <a:t>가공되어진 </a:t>
            </a:r>
            <a:r>
              <a:rPr lang="ko-KR" altLang="en-US" sz="2000" dirty="0"/>
              <a:t>목재를 재단하여 붙여 나무덩어리를 만들어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</a:t>
            </a:r>
            <a:r>
              <a:rPr lang="ko-KR" altLang="en-US" sz="2000" dirty="0" smtClean="0"/>
              <a:t>성형함으로 일정한 패턴과 재료의 강도를 높임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</a:t>
            </a:r>
          </a:p>
          <a:p>
            <a:pPr>
              <a:buNone/>
            </a:pPr>
            <a:r>
              <a:rPr lang="ko-KR" altLang="en-US" sz="2000" dirty="0" smtClean="0"/>
              <a:t>알루미늄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 - </a:t>
            </a:r>
            <a:r>
              <a:rPr lang="ko-KR" altLang="en-US" sz="2000" dirty="0" smtClean="0"/>
              <a:t>단일 </a:t>
            </a:r>
            <a:r>
              <a:rPr lang="ko-KR" altLang="en-US" sz="2000" dirty="0"/>
              <a:t>주물의 사용이 아닌 용접을 사용하여 </a:t>
            </a:r>
            <a:r>
              <a:rPr lang="ko-KR" altLang="en-US" sz="2000" dirty="0" smtClean="0"/>
              <a:t>계획된 조각들을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</a:t>
            </a:r>
            <a:r>
              <a:rPr lang="ko-KR" altLang="en-US" sz="2000" dirty="0" smtClean="0"/>
              <a:t>연결하여 제작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상대적으로 자유로운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표현을 가능</a:t>
            </a:r>
            <a:r>
              <a:rPr lang="en-US" altLang="ko-KR" sz="2000" dirty="0" smtClean="0"/>
              <a:t> </a:t>
            </a:r>
            <a:endParaRPr lang="en-US" altLang="ko-K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제</a:t>
            </a:r>
            <a:r>
              <a:rPr lang="ko-KR" altLang="en-US" sz="2800" dirty="0"/>
              <a:t>작</a:t>
            </a:r>
            <a:r>
              <a:rPr lang="ko-KR" altLang="en-US" sz="2800" dirty="0" smtClean="0"/>
              <a:t> 방법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작업 순서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목재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</a:t>
            </a:r>
            <a:endParaRPr lang="en-US" altLang="ko-KR" sz="2000" dirty="0"/>
          </a:p>
        </p:txBody>
      </p:sp>
      <p:pic>
        <p:nvPicPr>
          <p:cNvPr id="4" name="그림 3" descr="L1040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3" y="1857364"/>
            <a:ext cx="2571768" cy="1707815"/>
          </a:xfrm>
          <a:prstGeom prst="rect">
            <a:avLst/>
          </a:prstGeom>
        </p:spPr>
      </p:pic>
      <p:pic>
        <p:nvPicPr>
          <p:cNvPr id="5" name="그림 4" descr="L10406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857364"/>
            <a:ext cx="2571768" cy="1707815"/>
          </a:xfrm>
          <a:prstGeom prst="rect">
            <a:avLst/>
          </a:prstGeom>
        </p:spPr>
      </p:pic>
      <p:pic>
        <p:nvPicPr>
          <p:cNvPr id="8" name="그림 7" descr="L10408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1857364"/>
            <a:ext cx="2581853" cy="1714512"/>
          </a:xfrm>
          <a:prstGeom prst="rect">
            <a:avLst/>
          </a:prstGeom>
        </p:spPr>
      </p:pic>
      <p:pic>
        <p:nvPicPr>
          <p:cNvPr id="12" name="그림 11" descr="L10408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7355" y="4071942"/>
            <a:ext cx="2581852" cy="1714512"/>
          </a:xfrm>
          <a:prstGeom prst="rect">
            <a:avLst/>
          </a:prstGeom>
        </p:spPr>
      </p:pic>
      <p:pic>
        <p:nvPicPr>
          <p:cNvPr id="13" name="그림 12" descr="L10409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4071942"/>
            <a:ext cx="2571768" cy="1707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제</a:t>
            </a:r>
            <a:r>
              <a:rPr lang="ko-KR" altLang="en-US" sz="2800" dirty="0"/>
              <a:t>작</a:t>
            </a:r>
            <a:r>
              <a:rPr lang="ko-KR" altLang="en-US" sz="2800" dirty="0" smtClean="0"/>
              <a:t> 방법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작업 순서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알</a:t>
            </a:r>
            <a:r>
              <a:rPr lang="ko-KR" altLang="en-US" sz="2400" dirty="0" smtClean="0"/>
              <a:t>루미늄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</a:t>
            </a:r>
            <a:endParaRPr lang="en-US" altLang="ko-KR" sz="2000" dirty="0"/>
          </a:p>
        </p:txBody>
      </p:sp>
      <p:pic>
        <p:nvPicPr>
          <p:cNvPr id="9" name="그림 8" descr="L10409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857364"/>
            <a:ext cx="2571768" cy="1707815"/>
          </a:xfrm>
          <a:prstGeom prst="rect">
            <a:avLst/>
          </a:prstGeom>
        </p:spPr>
      </p:pic>
      <p:pic>
        <p:nvPicPr>
          <p:cNvPr id="10" name="그림 9" descr="L10408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857364"/>
            <a:ext cx="2581853" cy="1714512"/>
          </a:xfrm>
          <a:prstGeom prst="rect">
            <a:avLst/>
          </a:prstGeom>
        </p:spPr>
      </p:pic>
      <p:pic>
        <p:nvPicPr>
          <p:cNvPr id="11" name="그림 10" descr="L10409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1857364"/>
            <a:ext cx="2581853" cy="1714512"/>
          </a:xfrm>
          <a:prstGeom prst="rect">
            <a:avLst/>
          </a:prstGeom>
        </p:spPr>
      </p:pic>
      <p:pic>
        <p:nvPicPr>
          <p:cNvPr id="14" name="그림 13" descr="L10407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7356" y="4071942"/>
            <a:ext cx="2581853" cy="1714512"/>
          </a:xfrm>
          <a:prstGeom prst="rect">
            <a:avLst/>
          </a:prstGeom>
        </p:spPr>
      </p:pic>
      <p:pic>
        <p:nvPicPr>
          <p:cNvPr id="16" name="그림 15" descr="L104098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4071942"/>
            <a:ext cx="2581854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4. </a:t>
            </a:r>
            <a:r>
              <a:rPr lang="ko-KR" altLang="en-US" sz="2800" dirty="0" smtClean="0"/>
              <a:t>연구 작품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41148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</a:t>
            </a:r>
            <a:endParaRPr lang="en-US" altLang="ko-KR" sz="2000" dirty="0"/>
          </a:p>
        </p:txBody>
      </p:sp>
      <p:pic>
        <p:nvPicPr>
          <p:cNvPr id="20" name="그림 19" descr="bez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2253" y="1285860"/>
            <a:ext cx="3381383" cy="5072074"/>
          </a:xfrm>
          <a:prstGeom prst="rect">
            <a:avLst/>
          </a:prstGeom>
        </p:spPr>
      </p:pic>
      <p:sp>
        <p:nvSpPr>
          <p:cNvPr id="5" name="내용 개체 틀 6"/>
          <p:cNvSpPr txBox="1">
            <a:spLocks/>
          </p:cNvSpPr>
          <p:nvPr/>
        </p:nvSpPr>
        <p:spPr>
          <a:xfrm>
            <a:off x="6286512" y="4572008"/>
            <a:ext cx="2400288" cy="183990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Bezel 1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사이드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테이블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(Side table)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Aluminum, 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birch-Laminated wood 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540x460x400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4. </a:t>
            </a:r>
            <a:r>
              <a:rPr lang="ko-KR" altLang="en-US" sz="2800" dirty="0" smtClean="0"/>
              <a:t>연구 작품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41148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</a:t>
            </a:r>
            <a:endParaRPr lang="en-US" altLang="ko-KR" sz="2000" dirty="0"/>
          </a:p>
        </p:txBody>
      </p:sp>
      <p:pic>
        <p:nvPicPr>
          <p:cNvPr id="5" name="그림 4" descr="위형우 -Chair - Aluminum ( 840x610x540 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646" y="1285860"/>
            <a:ext cx="3356552" cy="5036323"/>
          </a:xfrm>
          <a:prstGeom prst="rect">
            <a:avLst/>
          </a:prstGeom>
        </p:spPr>
      </p:pic>
      <p:sp>
        <p:nvSpPr>
          <p:cNvPr id="8" name="내용 개체 틀 6"/>
          <p:cNvSpPr txBox="1">
            <a:spLocks/>
          </p:cNvSpPr>
          <p:nvPr/>
        </p:nvSpPr>
        <p:spPr>
          <a:xfrm>
            <a:off x="6286512" y="4572008"/>
            <a:ext cx="2400288" cy="1839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Bezel 2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체어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lang="en-US" altLang="ko-KR" sz="1400" dirty="0" smtClean="0">
                <a:latin typeface="+mn-ea"/>
              </a:rPr>
              <a:t>Chair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Aluminum 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400" dirty="0" smtClean="0">
                <a:latin typeface="+mn-ea"/>
              </a:rPr>
              <a:t>840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x610x540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4. </a:t>
            </a:r>
            <a:r>
              <a:rPr lang="ko-KR" altLang="en-US" sz="2800" dirty="0" smtClean="0"/>
              <a:t>연구 작품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6286512" y="4572008"/>
            <a:ext cx="2400288" cy="183990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ko-KR" sz="2000" b="1" dirty="0" smtClean="0">
                <a:latin typeface="+mn-ea"/>
              </a:rPr>
              <a:t>Bezel 3</a:t>
            </a:r>
          </a:p>
          <a:p>
            <a:pPr>
              <a:buNone/>
            </a:pPr>
            <a:endParaRPr lang="en-US" altLang="ko-KR" sz="2000" dirty="0" smtClean="0">
              <a:latin typeface="+mn-ea"/>
            </a:endParaRPr>
          </a:p>
          <a:p>
            <a:pPr>
              <a:buNone/>
            </a:pPr>
            <a:r>
              <a:rPr lang="ko-KR" altLang="en-US" sz="2000" dirty="0" smtClean="0">
                <a:latin typeface="+mn-ea"/>
              </a:rPr>
              <a:t>하이 </a:t>
            </a:r>
            <a:r>
              <a:rPr lang="ko-KR" altLang="en-US" sz="2000" dirty="0" err="1" smtClean="0">
                <a:latin typeface="+mn-ea"/>
              </a:rPr>
              <a:t>스툴</a:t>
            </a:r>
            <a:r>
              <a:rPr lang="en-US" altLang="ko-KR" sz="2000" dirty="0" smtClean="0">
                <a:latin typeface="+mn-ea"/>
              </a:rPr>
              <a:t>(high Stool)</a:t>
            </a:r>
          </a:p>
          <a:p>
            <a:pPr>
              <a:buNone/>
            </a:pPr>
            <a:endParaRPr lang="en-US" altLang="ko-KR" sz="2000" dirty="0" smtClean="0">
              <a:latin typeface="+mn-ea"/>
            </a:endParaRPr>
          </a:p>
          <a:p>
            <a:pPr>
              <a:buNone/>
            </a:pPr>
            <a:r>
              <a:rPr lang="en-US" altLang="ko-KR" sz="2000" dirty="0" smtClean="0">
                <a:latin typeface="+mn-ea"/>
              </a:rPr>
              <a:t>Aluminum, </a:t>
            </a:r>
          </a:p>
          <a:p>
            <a:pPr>
              <a:buNone/>
            </a:pPr>
            <a:r>
              <a:rPr lang="en-US" altLang="ko-KR" sz="2000" dirty="0" smtClean="0">
                <a:latin typeface="+mn-ea"/>
              </a:rPr>
              <a:t>birch-Laminated wood</a:t>
            </a:r>
          </a:p>
          <a:p>
            <a:pPr>
              <a:buNone/>
            </a:pPr>
            <a:r>
              <a:rPr lang="en-US" altLang="ko-KR" sz="2000" dirty="0" smtClean="0">
                <a:latin typeface="+mn-ea"/>
              </a:rPr>
              <a:t> </a:t>
            </a:r>
          </a:p>
          <a:p>
            <a:pPr>
              <a:buNone/>
            </a:pPr>
            <a:r>
              <a:rPr lang="en-US" altLang="ko-KR" sz="2000" dirty="0" smtClean="0">
                <a:latin typeface="+mn-ea"/>
              </a:rPr>
              <a:t>690x620x630</a:t>
            </a:r>
          </a:p>
        </p:txBody>
      </p:sp>
      <p:pic>
        <p:nvPicPr>
          <p:cNvPr id="8" name="그림 7" descr="위형우 - High stool - Aluminum, birch-Laminated wood ( 690x620x630 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1285859"/>
            <a:ext cx="3357586" cy="5037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4. </a:t>
            </a:r>
            <a:r>
              <a:rPr lang="ko-KR" altLang="en-US" sz="2800" dirty="0" smtClean="0"/>
              <a:t>연구 작품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41148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</a:t>
            </a:r>
            <a:endParaRPr lang="en-US" altLang="ko-KR" sz="2000" dirty="0"/>
          </a:p>
        </p:txBody>
      </p:sp>
      <p:pic>
        <p:nvPicPr>
          <p:cNvPr id="5" name="그림 4" descr="위형우 - lounge chair - Aluminum, birch-Laminated wood ( 510x525x750 ) , ( 32x0310x27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1714488"/>
            <a:ext cx="5214942" cy="3475596"/>
          </a:xfrm>
          <a:prstGeom prst="rect">
            <a:avLst/>
          </a:prstGeom>
        </p:spPr>
      </p:pic>
      <p:sp>
        <p:nvSpPr>
          <p:cNvPr id="8" name="내용 개체 틀 6"/>
          <p:cNvSpPr txBox="1">
            <a:spLocks/>
          </p:cNvSpPr>
          <p:nvPr/>
        </p:nvSpPr>
        <p:spPr>
          <a:xfrm>
            <a:off x="6286512" y="4286256"/>
            <a:ext cx="2643206" cy="207170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Bezel 4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ko-KR" altLang="en-US" sz="2200" dirty="0" smtClean="0">
                <a:latin typeface="+mn-ea"/>
              </a:rPr>
              <a:t>라운지 </a:t>
            </a:r>
            <a:r>
              <a:rPr lang="ko-KR" altLang="en-US" sz="2200" dirty="0" err="1" smtClean="0">
                <a:latin typeface="+mn-ea"/>
              </a:rPr>
              <a:t>체어</a:t>
            </a:r>
            <a:r>
              <a:rPr lang="en-US" altLang="ko-KR" sz="2200" dirty="0" smtClean="0">
                <a:latin typeface="+mn-ea"/>
              </a:rPr>
              <a:t> (Lounge Chair)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ko-K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Aluminum, 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birch-Laminated wood 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r>
              <a:rPr lang="en-US" altLang="ko-KR" sz="2200" dirty="0" smtClean="0"/>
              <a:t>510x525x750</a:t>
            </a:r>
          </a:p>
          <a:p>
            <a:r>
              <a:rPr lang="en-US" altLang="ko-KR" sz="2200" dirty="0" smtClean="0"/>
              <a:t>320x310x275</a:t>
            </a:r>
            <a:endParaRPr kumimoji="0" lang="en-US" altLang="ko-KR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4. </a:t>
            </a:r>
            <a:r>
              <a:rPr lang="ko-KR" altLang="en-US" sz="2800" dirty="0" smtClean="0"/>
              <a:t>연구 작품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41148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 </a:t>
            </a:r>
            <a:endParaRPr lang="en-US" altLang="ko-KR" sz="2000" dirty="0"/>
          </a:p>
        </p:txBody>
      </p:sp>
      <p:pic>
        <p:nvPicPr>
          <p:cNvPr id="9" name="그림 8" descr="위형우---Rocking-cha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1285860"/>
            <a:ext cx="3332784" cy="5000660"/>
          </a:xfrm>
          <a:prstGeom prst="rect">
            <a:avLst/>
          </a:prstGeom>
        </p:spPr>
      </p:pic>
      <p:sp>
        <p:nvSpPr>
          <p:cNvPr id="5" name="내용 개체 틀 6"/>
          <p:cNvSpPr txBox="1">
            <a:spLocks/>
          </p:cNvSpPr>
          <p:nvPr/>
        </p:nvSpPr>
        <p:spPr>
          <a:xfrm>
            <a:off x="6286512" y="4214818"/>
            <a:ext cx="2400288" cy="2071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Bezel 5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ko-KR" altLang="en-US" sz="1400" dirty="0" smtClean="0">
                <a:latin typeface="+mn-ea"/>
              </a:rPr>
              <a:t>흔들의자</a:t>
            </a:r>
            <a:r>
              <a:rPr lang="en-US" altLang="ko-KR" sz="1400" dirty="0" smtClean="0">
                <a:latin typeface="+mn-ea"/>
              </a:rPr>
              <a:t>(Rocking Chair)</a:t>
            </a:r>
          </a:p>
          <a:p>
            <a:pPr marL="342900" lvl="0" indent="-342900">
              <a:spcBef>
                <a:spcPct val="20000"/>
              </a:spcBef>
            </a:pP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Aluminum, 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birch-Laminated wood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ko-KR" sz="1400" dirty="0" smtClean="0">
                <a:latin typeface="+mn-ea"/>
              </a:rPr>
              <a:t>780x980x560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/>
              <a:t>5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발전 방향</a:t>
            </a:r>
            <a:endParaRPr lang="ko-KR" altLang="en-US" sz="24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 smtClean="0"/>
              <a:t>Part 1 – </a:t>
            </a:r>
            <a:r>
              <a:rPr lang="ko-KR" altLang="en-US" sz="2000" dirty="0" smtClean="0"/>
              <a:t>표현적 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 실험적 </a:t>
            </a:r>
            <a:endParaRPr lang="en-US" altLang="ko-KR" sz="2000" dirty="0" smtClean="0"/>
          </a:p>
          <a:p>
            <a:r>
              <a:rPr lang="ko-KR" altLang="en-US" sz="2000" dirty="0" smtClean="0"/>
              <a:t>의자의 다양한 종류에 관한 연구</a:t>
            </a:r>
            <a:endParaRPr lang="en-US" altLang="ko-KR" sz="2000" dirty="0" smtClean="0"/>
          </a:p>
          <a:p>
            <a:r>
              <a:rPr lang="ko-KR" altLang="en-US" sz="2000" dirty="0" smtClean="0"/>
              <a:t>알루미늄과 목재의 어울림을 위한 마감 연구</a:t>
            </a:r>
            <a:endParaRPr lang="en-US" altLang="ko-KR" sz="2000" dirty="0" smtClean="0"/>
          </a:p>
          <a:p>
            <a:r>
              <a:rPr lang="ko-KR" altLang="en-US" sz="2000" dirty="0" smtClean="0"/>
              <a:t>풍부한 표현을 위하여 자작나무 합판을 사용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자작나무의 무늬와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</a:t>
            </a:r>
            <a:r>
              <a:rPr lang="ko-KR" altLang="en-US" sz="2000" dirty="0" err="1" smtClean="0"/>
              <a:t>밀도감으로</a:t>
            </a:r>
            <a:r>
              <a:rPr lang="ko-KR" altLang="en-US" sz="2000" dirty="0" smtClean="0"/>
              <a:t> 곤충 이미지를 효과적으로 표현</a:t>
            </a:r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Part 2 – </a:t>
            </a:r>
            <a:r>
              <a:rPr lang="ko-KR" altLang="en-US" sz="2000" dirty="0" smtClean="0"/>
              <a:t>기능적 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양산고려</a:t>
            </a:r>
            <a:endParaRPr lang="en-US" altLang="ko-KR" sz="2000" dirty="0" smtClean="0"/>
          </a:p>
          <a:p>
            <a:r>
              <a:rPr lang="ko-KR" altLang="en-US" sz="2000" dirty="0" smtClean="0"/>
              <a:t>심플하고 모던한 스타일 추구</a:t>
            </a:r>
            <a:endParaRPr lang="en-US" altLang="ko-KR" sz="2000" dirty="0" smtClean="0"/>
          </a:p>
          <a:p>
            <a:r>
              <a:rPr lang="ko-KR" altLang="en-US" sz="2000" dirty="0" smtClean="0"/>
              <a:t>선적인 형태로 긴장감 강조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표현 요소 줄임</a:t>
            </a:r>
            <a:r>
              <a:rPr lang="en-US" altLang="ko-KR" sz="2000" dirty="0" smtClean="0"/>
              <a:t>-&gt; </a:t>
            </a:r>
            <a:r>
              <a:rPr lang="ko-KR" altLang="en-US" sz="2000" dirty="0" smtClean="0"/>
              <a:t>강약조절</a:t>
            </a:r>
            <a:r>
              <a:rPr lang="en-US" altLang="ko-KR" sz="2000" dirty="0" smtClean="0"/>
              <a:t>)</a:t>
            </a:r>
          </a:p>
          <a:p>
            <a:r>
              <a:rPr lang="ko-KR" altLang="en-US" sz="2000" dirty="0" smtClean="0"/>
              <a:t>용접을 줄이고 조립식 연결방법 연구 </a:t>
            </a:r>
            <a:endParaRPr lang="en-US" altLang="ko-KR" sz="2000" dirty="0" smtClean="0"/>
          </a:p>
          <a:p>
            <a:r>
              <a:rPr lang="ko-KR" altLang="en-US" sz="2000" dirty="0" smtClean="0"/>
              <a:t>다양한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목재 사용 </a:t>
            </a:r>
            <a:r>
              <a:rPr lang="en-US" altLang="ko-KR" sz="2000" dirty="0" smtClean="0"/>
              <a:t>&lt;</a:t>
            </a:r>
            <a:r>
              <a:rPr lang="ko-KR" altLang="en-US" sz="2000" dirty="0" smtClean="0"/>
              <a:t>물푸레나무</a:t>
            </a:r>
            <a:r>
              <a:rPr lang="en-US" altLang="ko-KR" sz="2000" dirty="0" smtClean="0"/>
              <a:t>(Ash) </a:t>
            </a:r>
            <a:r>
              <a:rPr lang="ko-KR" altLang="en-US" sz="2000" dirty="0" smtClean="0"/>
              <a:t>화이트 </a:t>
            </a:r>
            <a:r>
              <a:rPr lang="ko-KR" altLang="en-US" sz="2000" dirty="0" err="1" smtClean="0"/>
              <a:t>오크</a:t>
            </a:r>
            <a:r>
              <a:rPr lang="en-US" altLang="ko-KR" sz="2000" dirty="0" smtClean="0"/>
              <a:t>( White </a:t>
            </a:r>
            <a:r>
              <a:rPr lang="en-US" altLang="ko-KR" sz="2000" dirty="0" err="1" smtClean="0"/>
              <a:t>Ork</a:t>
            </a:r>
            <a:r>
              <a:rPr lang="en-US" altLang="ko-KR" sz="2000" dirty="0" smtClean="0"/>
              <a:t> ) </a:t>
            </a:r>
            <a:r>
              <a:rPr lang="ko-KR" altLang="en-US" sz="2000" dirty="0" smtClean="0"/>
              <a:t>등</a:t>
            </a:r>
            <a:r>
              <a:rPr lang="en-US" altLang="ko-KR" sz="2000" dirty="0" smtClean="0"/>
              <a:t>&gt;</a:t>
            </a:r>
          </a:p>
          <a:p>
            <a:r>
              <a:rPr lang="ko-KR" altLang="en-US" sz="2000" dirty="0" smtClean="0"/>
              <a:t>마감재의 다양성 연구 </a:t>
            </a:r>
            <a:r>
              <a:rPr lang="en-US" altLang="ko-KR" sz="2000" dirty="0" smtClean="0"/>
              <a:t>&lt;ex)</a:t>
            </a:r>
            <a:r>
              <a:rPr lang="ko-KR" altLang="en-US" sz="2000" dirty="0" smtClean="0"/>
              <a:t>도장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 도금 등</a:t>
            </a:r>
            <a:r>
              <a:rPr lang="en-US" altLang="ko-KR" sz="2000" dirty="0" smtClean="0"/>
              <a:t>&gt;</a:t>
            </a:r>
            <a:endParaRPr lang="en-US" altLang="ko-K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main_k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643050"/>
            <a:ext cx="7143750" cy="3524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685800" y="2357430"/>
            <a:ext cx="7772400" cy="2028838"/>
          </a:xfrm>
        </p:spPr>
        <p:txBody>
          <a:bodyPr>
            <a:noAutofit/>
          </a:bodyPr>
          <a:lstStyle/>
          <a:p>
            <a:r>
              <a:rPr lang="ko-KR" altLang="en-US" sz="4000" b="1" dirty="0" smtClean="0">
                <a:latin typeface="HY중고딕" pitchFamily="18" charset="-127"/>
                <a:ea typeface="HY중고딕" pitchFamily="18" charset="-127"/>
              </a:rPr>
              <a:t>감사합니다</a:t>
            </a:r>
            <a:r>
              <a:rPr lang="en-US" altLang="ko-KR" sz="4000" b="1" dirty="0" smtClean="0">
                <a:latin typeface="HY중고딕" pitchFamily="18" charset="-127"/>
                <a:ea typeface="HY중고딕" pitchFamily="18" charset="-127"/>
              </a:rPr>
              <a:t/>
            </a:r>
            <a:br>
              <a:rPr lang="en-US" altLang="ko-KR" sz="4000" b="1" dirty="0" smtClean="0">
                <a:latin typeface="HY중고딕" pitchFamily="18" charset="-127"/>
                <a:ea typeface="HY중고딕" pitchFamily="18" charset="-127"/>
              </a:rPr>
            </a:br>
            <a:r>
              <a:rPr lang="en-US" altLang="ko-KR" sz="2800" b="1" dirty="0" smtClean="0">
                <a:latin typeface="HY중고딕" pitchFamily="18" charset="-127"/>
                <a:ea typeface="HY중고딕" pitchFamily="18" charset="-127"/>
              </a:rPr>
              <a:t/>
            </a:r>
            <a:br>
              <a:rPr lang="en-US" altLang="ko-KR" sz="2800" b="1" dirty="0" smtClean="0">
                <a:latin typeface="HY중고딕" pitchFamily="18" charset="-127"/>
                <a:ea typeface="HY중고딕" pitchFamily="18" charset="-127"/>
              </a:rPr>
            </a:br>
            <a:r>
              <a:rPr lang="en-US" altLang="ko-KR" sz="2800" b="1" dirty="0" smtClean="0">
                <a:latin typeface="HY중고딕" pitchFamily="18" charset="-127"/>
                <a:ea typeface="HY중고딕" pitchFamily="18" charset="-127"/>
                <a:hlinkClick r:id="rId2"/>
              </a:rPr>
              <a:t>www.hyungwooyi.com</a:t>
            </a:r>
            <a:endParaRPr lang="ko-KR" altLang="en-US" sz="4000" b="1" dirty="0">
              <a:latin typeface="HY중고딕" pitchFamily="18" charset="-127"/>
              <a:ea typeface="HY중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912</Words>
  <Application>Microsoft Office PowerPoint</Application>
  <PresentationFormat>화면 슬라이드 쇼(4:3)</PresentationFormat>
  <Paragraphs>201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곤충의 유기적 곡선을 이용한  가구 형태의 연구</vt:lpstr>
      <vt:lpstr>차례</vt:lpstr>
      <vt:lpstr>1. 연구 배경 - Motive</vt:lpstr>
      <vt:lpstr>1. 연구 배경 - Motive</vt:lpstr>
      <vt:lpstr>1. 연구 배경 - Item</vt:lpstr>
      <vt:lpstr>2. 작가 연구 - H.R 기거 (Hans Ruedi Giger)</vt:lpstr>
      <vt:lpstr>2. 작가 연구 - H.R 기거 (Hans Ruedi Giger) </vt:lpstr>
      <vt:lpstr>2. 작가 연구 - 루이스 부르주아 (Louise Bourgeois)</vt:lpstr>
      <vt:lpstr>2. 작가 연구 - 루이스 부르주아 (Louise Bourgeois)</vt:lpstr>
      <vt:lpstr>2. 작가 연구 – 요리스 라르만 (Joris Laarman)</vt:lpstr>
      <vt:lpstr>2. 작가 연구 – 요리스 라르만 (Joris Laarman)</vt:lpstr>
      <vt:lpstr>3. 제작 방법 - 기법 </vt:lpstr>
      <vt:lpstr>3. 제작 방법  - 재료</vt:lpstr>
      <vt:lpstr>3. 제작 방법  - 작업 순서 (목재)</vt:lpstr>
      <vt:lpstr>3. 제작 방법  - 작업 순서 (알루미늄)</vt:lpstr>
      <vt:lpstr>4. 연구 작품</vt:lpstr>
      <vt:lpstr>4. 연구 작품</vt:lpstr>
      <vt:lpstr>4. 연구 작품</vt:lpstr>
      <vt:lpstr>4. 연구 작품</vt:lpstr>
      <vt:lpstr>4. 연구 작품</vt:lpstr>
      <vt:lpstr>5. 발전 방향</vt:lpstr>
      <vt:lpstr>슬라이드 22</vt:lpstr>
      <vt:lpstr>감사합니다  www.hyungwooyi.com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곤충의 유기적 곡선을 이용한  가구 형태의 연구</dc:title>
  <dc:creator>h_woo</dc:creator>
  <cp:lastModifiedBy>h_woo</cp:lastModifiedBy>
  <cp:revision>43</cp:revision>
  <dcterms:created xsi:type="dcterms:W3CDTF">2010-11-24T09:17:25Z</dcterms:created>
  <dcterms:modified xsi:type="dcterms:W3CDTF">2010-11-25T15:52:18Z</dcterms:modified>
</cp:coreProperties>
</file>