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74" r:id="rId4"/>
    <p:sldId id="275" r:id="rId5"/>
    <p:sldId id="276" r:id="rId6"/>
    <p:sldId id="277" r:id="rId7"/>
    <p:sldId id="279" r:id="rId8"/>
    <p:sldId id="280" r:id="rId9"/>
    <p:sldId id="281" r:id="rId10"/>
    <p:sldId id="297" r:id="rId11"/>
    <p:sldId id="295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2" r:id="rId36"/>
    <p:sldId id="273" r:id="rId37"/>
    <p:sldId id="296" r:id="rId3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0C6EE-786A-4743-83EE-938B486496FB}" type="datetimeFigureOut">
              <a:rPr lang="ko-KR" altLang="en-US" smtClean="0"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A1F83-72F4-49D6-BA7A-473C75D1D6C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3071810"/>
            <a:ext cx="7772400" cy="1470025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나의 작품 </a:t>
            </a: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>,</a:t>
            </a:r>
            <a:br>
              <a:rPr lang="en-US" altLang="ko-KR" sz="2400" dirty="0" smtClean="0">
                <a:latin typeface="HY강M" pitchFamily="18" charset="-127"/>
                <a:ea typeface="HY강M" pitchFamily="18" charset="-127"/>
              </a:rPr>
            </a:b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/>
            </a:r>
            <a:br>
              <a:rPr lang="en-US" altLang="ko-KR" sz="2400" dirty="0" smtClean="0">
                <a:latin typeface="HY강M" pitchFamily="18" charset="-127"/>
                <a:ea typeface="HY강M" pitchFamily="18" charset="-127"/>
              </a:rPr>
            </a:b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내가 생각하는 작품관</a:t>
            </a:r>
            <a:endParaRPr lang="ko-KR" altLang="en-US" sz="2400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>
              <a:buNone/>
            </a:pPr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fontAlgn="base" latinLnBrk="0">
              <a:buNone/>
            </a:pPr>
            <a:r>
              <a:rPr lang="en-US" altLang="ko-KR" sz="2000" dirty="0" smtClean="0"/>
              <a:t>Ex) </a:t>
            </a:r>
            <a:r>
              <a:rPr lang="ko-KR" altLang="en-US" sz="2000" dirty="0" smtClean="0"/>
              <a:t>나의 관심사를 세 단어로 표현 한다면</a:t>
            </a:r>
            <a:r>
              <a:rPr lang="en-US" altLang="ko-KR" sz="2000" dirty="0" smtClean="0"/>
              <a:t>?!</a:t>
            </a:r>
          </a:p>
          <a:p>
            <a:pPr fontAlgn="base" latinLnBrk="0">
              <a:buNone/>
            </a:pPr>
            <a:r>
              <a:rPr lang="ko-KR" altLang="en-US" dirty="0" smtClean="0"/>
              <a:t>  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무의식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일상적인 것들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낙</a:t>
            </a:r>
            <a:r>
              <a:rPr lang="ko-KR" altLang="en-US" dirty="0"/>
              <a:t>서</a:t>
            </a:r>
            <a:endParaRPr lang="en-US" altLang="ko-KR" dirty="0"/>
          </a:p>
          <a:p>
            <a:pPr fontAlgn="base" latinLnBrk="0"/>
            <a:endParaRPr lang="ko-KR" altLang="en-US" dirty="0"/>
          </a:p>
          <a:p>
            <a:pPr fontAlgn="base" latinLnBrk="0">
              <a:buNone/>
            </a:pP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내가 알고 있지만 지금이 순간에는 생각하고 있지 않은 모든 것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언젠가 의식했지만 이제는 망각된 모든 것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내가 의도 없이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주의 하지 않고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다시 말해 무의식적으로 느끼고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생각하고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기억하고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 smtClean="0">
                <a:latin typeface="HY강M" pitchFamily="18" charset="-127"/>
                <a:ea typeface="HY강M" pitchFamily="18" charset="-127"/>
              </a:rPr>
              <a:t>하고자 하고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행하는 모든 것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 smtClean="0">
                <a:latin typeface="HY강M" pitchFamily="18" charset="-127"/>
                <a:ea typeface="HY강M" pitchFamily="18" charset="-127"/>
              </a:rPr>
              <a:t>내 안에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준비되어있어 나중에야 비로소 의식에 나타나게 될 모든 미래의 것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이모든 것이 무의식의 내용이다</a:t>
            </a: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. </a:t>
            </a:r>
            <a:endParaRPr lang="en-US" altLang="ko-KR" sz="2000" i="1" dirty="0" smtClean="0">
              <a:latin typeface="HY강M" pitchFamily="18" charset="-127"/>
              <a:ea typeface="HY강M" pitchFamily="18" charset="-127"/>
            </a:endParaRPr>
          </a:p>
          <a:p>
            <a:pPr fontAlgn="base" latinLnBrk="0">
              <a:buNone/>
            </a:pPr>
            <a:r>
              <a:rPr lang="en-US" altLang="ko-KR" sz="2000" i="1" dirty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2000" i="1" dirty="0" smtClean="0">
                <a:latin typeface="HY강M" pitchFamily="18" charset="-127"/>
                <a:ea typeface="HY강M" pitchFamily="18" charset="-127"/>
              </a:rPr>
              <a:t>               - </a:t>
            </a:r>
            <a:r>
              <a:rPr lang="ko-KR" altLang="en-US" sz="2000" dirty="0" err="1" smtClean="0">
                <a:latin typeface="HY강M" pitchFamily="18" charset="-127"/>
                <a:ea typeface="HY강M" pitchFamily="18" charset="-127"/>
              </a:rPr>
              <a:t>칼구스타프</a:t>
            </a:r>
            <a:r>
              <a:rPr lang="ko-KR" altLang="en-US" sz="20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융</a:t>
            </a:r>
            <a:r>
              <a:rPr lang="en-US" altLang="ko-KR" sz="2000" dirty="0">
                <a:latin typeface="HY강M" pitchFamily="18" charset="-127"/>
                <a:ea typeface="HY강M" pitchFamily="18" charset="-127"/>
              </a:rPr>
              <a:t>『</a:t>
            </a:r>
            <a:r>
              <a:rPr lang="ko-KR" altLang="en-US" sz="2000" dirty="0">
                <a:latin typeface="HY강M" pitchFamily="18" charset="-127"/>
                <a:ea typeface="HY강M" pitchFamily="18" charset="-127"/>
              </a:rPr>
              <a:t>원형과 무의식</a:t>
            </a:r>
            <a:r>
              <a:rPr lang="en-US" altLang="ko-KR" sz="2000" dirty="0">
                <a:latin typeface="HY강M" pitchFamily="18" charset="-127"/>
                <a:ea typeface="HY강M" pitchFamily="18" charset="-127"/>
              </a:rPr>
              <a:t>』,</a:t>
            </a:r>
            <a:r>
              <a:rPr lang="en-US" altLang="ko-KR" sz="2000" dirty="0" smtClean="0">
                <a:latin typeface="HY강M" pitchFamily="18" charset="-127"/>
                <a:ea typeface="HY강M" pitchFamily="18" charset="-127"/>
              </a:rPr>
              <a:t>p.44</a:t>
            </a:r>
            <a:endParaRPr lang="ko-KR" altLang="en-US" sz="2000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4608512" cy="936104"/>
          </a:xfrm>
        </p:spPr>
        <p:txBody>
          <a:bodyPr>
            <a:normAutofit fontScale="90000"/>
          </a:bodyPr>
          <a:lstStyle/>
          <a:p>
            <a:r>
              <a:rPr lang="ko-KR" altLang="en-US" sz="2200" dirty="0" smtClean="0">
                <a:latin typeface="HY강M" pitchFamily="18" charset="-127"/>
                <a:ea typeface="HY강M" pitchFamily="18" charset="-127"/>
              </a:rPr>
              <a:t>작품제목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: </a:t>
            </a:r>
            <a:r>
              <a:rPr lang="ko-KR" altLang="en-US" sz="3200" dirty="0" smtClean="0">
                <a:latin typeface="HY강M" pitchFamily="18" charset="-127"/>
                <a:ea typeface="HY강M" pitchFamily="18" charset="-127"/>
              </a:rPr>
              <a:t>낙</a:t>
            </a: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서하다 </a:t>
            </a:r>
            <a:r>
              <a:rPr lang="en-US" altLang="ko-KR" sz="2800" dirty="0" smtClean="0">
                <a:latin typeface="HY강M" pitchFamily="18" charset="-127"/>
                <a:ea typeface="HY강M" pitchFamily="18" charset="-127"/>
              </a:rPr>
              <a:t/>
            </a:r>
            <a:br>
              <a:rPr lang="en-US" altLang="ko-KR" sz="2800" dirty="0" smtClean="0">
                <a:latin typeface="HY강M" pitchFamily="18" charset="-127"/>
                <a:ea typeface="HY강M" pitchFamily="18" charset="-127"/>
              </a:rPr>
            </a:br>
            <a:r>
              <a:rPr lang="en-US" altLang="ko-KR" sz="2200" dirty="0" smtClean="0"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sz="2200" dirty="0" smtClean="0">
                <a:latin typeface="HY강M" pitchFamily="18" charset="-127"/>
                <a:ea typeface="HY강M" pitchFamily="18" charset="-127"/>
              </a:rPr>
              <a:t>낙서하다 </a:t>
            </a:r>
            <a:r>
              <a:rPr lang="en-US" altLang="ko-KR" sz="2200" dirty="0" smtClean="0">
                <a:latin typeface="HY강M" pitchFamily="18" charset="-127"/>
                <a:ea typeface="HY강M" pitchFamily="18" charset="-127"/>
              </a:rPr>
              <a:t>series</a:t>
            </a:r>
            <a:r>
              <a:rPr lang="en-US" altLang="ko-KR" sz="2200" b="1" dirty="0" smtClean="0">
                <a:latin typeface="HY강M" pitchFamily="18" charset="-127"/>
                <a:ea typeface="HY강M" pitchFamily="18" charset="-127"/>
              </a:rPr>
              <a:t> 1)</a:t>
            </a:r>
            <a:r>
              <a:rPr lang="ko-KR" altLang="en-US" sz="2800" b="1" dirty="0" smtClean="0">
                <a:latin typeface="HY강M" pitchFamily="18" charset="-127"/>
                <a:ea typeface="HY강M" pitchFamily="18" charset="-127"/>
              </a:rPr>
              <a:t/>
            </a:r>
            <a:br>
              <a:rPr lang="ko-KR" altLang="en-US" sz="2800" b="1" dirty="0" smtClean="0">
                <a:latin typeface="HY강M" pitchFamily="18" charset="-127"/>
                <a:ea typeface="HY강M" pitchFamily="18" charset="-127"/>
              </a:rPr>
            </a:br>
            <a:endParaRPr lang="ko-KR" altLang="en-US" sz="2800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59832" y="2564904"/>
            <a:ext cx="5472608" cy="39604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나의 작업은 항상 일상을 반영한다</a:t>
            </a: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그런 일상 속에는 나의 무의식이 존재하며 이런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무의식 의식이 없는 공허한 상태를 형태가 있는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것으로써 다시 표현하는 것은 재미있는 작업이다</a:t>
            </a: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무의식 속에서 나오는 낙서하는 선은 즉흥적이며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유기적인 </a:t>
            </a:r>
            <a:r>
              <a:rPr lang="ko-KR" altLang="en-US" sz="1600" dirty="0" err="1" smtClean="0">
                <a:latin typeface="HY강M" pitchFamily="18" charset="-127"/>
                <a:ea typeface="HY강M" pitchFamily="18" charset="-127"/>
              </a:rPr>
              <a:t>추상물로써</a:t>
            </a: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 곧 조형성을 갖는다</a:t>
            </a: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나의 무의식이 빚어낸 가상세계의 </a:t>
            </a:r>
            <a:r>
              <a:rPr lang="ko-KR" altLang="en-US" sz="1600" dirty="0" err="1" smtClean="0">
                <a:latin typeface="HY강M" pitchFamily="18" charset="-127"/>
                <a:ea typeface="HY강M" pitchFamily="18" charset="-127"/>
              </a:rPr>
              <a:t>아바타다</a:t>
            </a:r>
            <a:r>
              <a:rPr lang="en-US" altLang="ko-KR" sz="1600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또한 공예라는 분야는 나의 팝 아트 정신을 잘 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표현 할 수 있는 가장 근접한 예술분야 이기도 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한데 </a:t>
            </a:r>
            <a:r>
              <a:rPr lang="ko-KR" altLang="en-US" sz="1600" dirty="0" err="1" smtClean="0">
                <a:latin typeface="HY강M" pitchFamily="18" charset="-127"/>
                <a:ea typeface="HY강M" pitchFamily="18" charset="-127"/>
              </a:rPr>
              <a:t>브로찌의</a:t>
            </a: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 기능을 가지며 일상을 친숙하게 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예술로 끌어들이기 때문이다 </a:t>
            </a:r>
          </a:p>
          <a:p>
            <a:pPr>
              <a:buNone/>
            </a:pP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이는 일상이 곧 예술이라는 나의 팝 아트적 의미</a:t>
            </a:r>
            <a:endParaRPr lang="en-US" altLang="ko-KR" sz="16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600" dirty="0" err="1" smtClean="0">
                <a:latin typeface="HY강M" pitchFamily="18" charset="-127"/>
                <a:ea typeface="HY강M" pitchFamily="18" charset="-127"/>
              </a:rPr>
              <a:t>를</a:t>
            </a: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 담는다</a:t>
            </a:r>
            <a:r>
              <a:rPr lang="en-US" altLang="ko-KR" sz="1600" dirty="0" smtClean="0">
                <a:latin typeface="HY강M" pitchFamily="18" charset="-127"/>
                <a:ea typeface="HY강M" pitchFamily="18" charset="-127"/>
              </a:rPr>
              <a:t>.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최희숙\Desktop\포트폴리오\Untitled_0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6372200" y="6381328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낙서하다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Size80*50*70mm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정은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최희숙\Desktop\포트폴리오\Untitled_0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88024" y="6237312"/>
            <a:ext cx="5626968" cy="418058"/>
          </a:xfrm>
        </p:spPr>
        <p:txBody>
          <a:bodyPr>
            <a:normAutofit/>
          </a:bodyPr>
          <a:lstStyle/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낙서하다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Size100*70*40mm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정은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098" name="Picture 2" descr="C:\Users\최희숙\Desktop\포트폴리오\Untitled_0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5508104" y="6237312"/>
            <a:ext cx="3236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낙서하다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Size80*90*20mm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적동에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 유화가리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최희숙\Desktop\포트폴리오\Untitled_0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5148064" y="6381328"/>
            <a:ext cx="35782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낙서하다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Size70*50*30mm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정은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,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적동에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Y강M" pitchFamily="18" charset="-127"/>
                <a:ea typeface="HY강M" pitchFamily="18" charset="-127"/>
              </a:rPr>
              <a:t> 유화가리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30016" y="6165304"/>
            <a:ext cx="7113984" cy="692696"/>
          </a:xfrm>
        </p:spPr>
        <p:txBody>
          <a:bodyPr>
            <a:normAutofit/>
          </a:bodyPr>
          <a:lstStyle/>
          <a:p>
            <a:r>
              <a:rPr lang="ko-KR" altLang="en-US" sz="1400" dirty="0" smtClean="0">
                <a:latin typeface="HY강M" pitchFamily="18" charset="-127"/>
                <a:ea typeface="HY강M" pitchFamily="18" charset="-127"/>
              </a:rPr>
              <a:t>대한민국디자인 전람회 입선</a:t>
            </a:r>
            <a:endParaRPr lang="ko-KR" altLang="en-US" sz="1400" dirty="0">
              <a:latin typeface="HY강M" pitchFamily="18" charset="-127"/>
              <a:ea typeface="HY강M" pitchFamily="18" charset="-127"/>
            </a:endParaRPr>
          </a:p>
        </p:txBody>
      </p:sp>
      <p:pic>
        <p:nvPicPr>
          <p:cNvPr id="80898" name="Picture 2" descr="C:\Users\최희숙\Desktop\20101030112228_27306347.jpg"/>
          <p:cNvPicPr>
            <a:picLocks noChangeAspect="1" noChangeArrowheads="1"/>
          </p:cNvPicPr>
          <p:nvPr/>
        </p:nvPicPr>
        <p:blipFill>
          <a:blip r:embed="rId2" cstate="print"/>
          <a:srcRect t="5970" r="746"/>
          <a:stretch>
            <a:fillRect/>
          </a:stretch>
        </p:blipFill>
        <p:spPr bwMode="auto">
          <a:xfrm>
            <a:off x="755576" y="1124744"/>
            <a:ext cx="7560840" cy="4763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63888" y="3068960"/>
            <a:ext cx="2232248" cy="7920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o-KR" altLang="en-US" sz="2600" dirty="0" smtClean="0">
                <a:latin typeface="HY강M" pitchFamily="18" charset="-127"/>
                <a:ea typeface="HY강M" pitchFamily="18" charset="-127"/>
              </a:rPr>
              <a:t>낙서하다 </a:t>
            </a:r>
            <a:r>
              <a:rPr lang="en-US" altLang="ko-KR" sz="2600" dirty="0" smtClean="0">
                <a:latin typeface="HY강M" pitchFamily="18" charset="-127"/>
                <a:ea typeface="HY강M" pitchFamily="18" charset="-127"/>
              </a:rPr>
              <a:t>2</a:t>
            </a:r>
          </a:p>
          <a:p>
            <a:pPr>
              <a:buNone/>
            </a:pPr>
            <a:r>
              <a:rPr lang="en-US" altLang="ko-KR" sz="2200" dirty="0" smtClean="0">
                <a:latin typeface="HY강M" pitchFamily="18" charset="-127"/>
                <a:ea typeface="HY강M" pitchFamily="18" charset="-127"/>
              </a:rPr>
              <a:t>   (series</a:t>
            </a:r>
            <a:r>
              <a:rPr lang="en-US" altLang="ko-KR" sz="2200" b="1" dirty="0" smtClean="0">
                <a:latin typeface="HY강M" pitchFamily="18" charset="-127"/>
                <a:ea typeface="HY강M" pitchFamily="18" charset="-127"/>
              </a:rPr>
              <a:t> 2</a:t>
            </a:r>
            <a:r>
              <a:rPr lang="en-US" altLang="ko-KR" sz="2200" dirty="0" smtClean="0">
                <a:latin typeface="HY강M" pitchFamily="18" charset="-127"/>
                <a:ea typeface="HY강M" pitchFamily="18" charset="-127"/>
              </a:rPr>
              <a:t>)</a:t>
            </a:r>
            <a:endParaRPr lang="ko-KR" altLang="en-US" sz="2200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58" y="714356"/>
            <a:ext cx="8329642" cy="5411807"/>
          </a:xfrm>
        </p:spPr>
        <p:txBody>
          <a:bodyPr>
            <a:normAutofit fontScale="55000" lnSpcReduction="20000"/>
          </a:bodyPr>
          <a:lstStyle/>
          <a:p>
            <a:pPr fontAlgn="base" latinLnBrk="0">
              <a:buNone/>
            </a:pPr>
            <a:endParaRPr lang="en-US" altLang="ko-KR" b="1" dirty="0" smtClean="0"/>
          </a:p>
          <a:p>
            <a:pPr fontAlgn="base" latinLnBrk="0">
              <a:buNone/>
            </a:pPr>
            <a:r>
              <a:rPr lang="ko-KR" altLang="en-US" b="1" dirty="0" smtClean="0">
                <a:latin typeface="HY강M" pitchFamily="18" charset="-127"/>
                <a:ea typeface="HY강M" pitchFamily="18" charset="-127"/>
              </a:rPr>
              <a:t>무의식의 표현방법</a:t>
            </a:r>
            <a:endParaRPr lang="ko-KR" altLang="en-US" dirty="0" smtClean="0">
              <a:latin typeface="HY강M" pitchFamily="18" charset="-127"/>
              <a:ea typeface="HY강M" pitchFamily="18" charset="-127"/>
            </a:endParaRPr>
          </a:p>
          <a:p>
            <a:pPr fontAlgn="base" latinLnBrk="0">
              <a:buNone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1)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초현실주의</a:t>
            </a:r>
          </a:p>
          <a:p>
            <a:pPr fontAlgn="base" latinLnBrk="0">
              <a:buNone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-</a:t>
            </a: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오토마티즘기법</a:t>
            </a: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 fontAlgn="base">
              <a:buNone/>
            </a:pP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 fontAlgn="base">
              <a:buNone/>
            </a:pPr>
            <a:r>
              <a:rPr lang="ko-KR" altLang="en-US" dirty="0" err="1" smtClean="0">
                <a:latin typeface="HY강M" pitchFamily="18" charset="-127"/>
                <a:ea typeface="HY강M" pitchFamily="18" charset="-127"/>
              </a:rPr>
              <a:t>오토마티즘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기법은 꿈과 무의식의 포착을 위한 의식적인 실험으로써 최초로 </a:t>
            </a: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 fontAlgn="base">
              <a:buNone/>
            </a:pPr>
            <a:r>
              <a:rPr lang="ko-KR" altLang="en-US" dirty="0">
                <a:latin typeface="HY강M" pitchFamily="18" charset="-127"/>
                <a:ea typeface="HY강M" pitchFamily="18" charset="-127"/>
              </a:rPr>
              <a:t>미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술적 의도의 표현방법이며 내면세계와 무의식적 잠재의식을 표출시킨다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dirty="0" smtClean="0">
              <a:latin typeface="HY강M" pitchFamily="18" charset="-127"/>
              <a:ea typeface="HY강M" pitchFamily="18" charset="-127"/>
            </a:endParaRPr>
          </a:p>
          <a:p>
            <a:pPr fontAlgn="base"/>
            <a:endParaRPr lang="en-US" altLang="ko-KR" u="sng" dirty="0" smtClean="0">
              <a:latin typeface="HY강M" pitchFamily="18" charset="-127"/>
              <a:ea typeface="HY강M" pitchFamily="18" charset="-127"/>
            </a:endParaRPr>
          </a:p>
          <a:p>
            <a:pPr fontAlgn="base"/>
            <a:r>
              <a:rPr lang="ko-KR" altLang="en-US" u="sng" dirty="0" err="1" smtClean="0">
                <a:latin typeface="HY강M" pitchFamily="18" charset="-127"/>
                <a:ea typeface="HY강M" pitchFamily="18" charset="-127"/>
              </a:rPr>
              <a:t>앙드레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u="sng" dirty="0" err="1" smtClean="0">
                <a:latin typeface="HY강M" pitchFamily="18" charset="-127"/>
                <a:ea typeface="HY강M" pitchFamily="18" charset="-127"/>
              </a:rPr>
              <a:t>마송은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 초현실주의와 접하게 된 직후 시작한 펜과 잉크의 그림에서 </a:t>
            </a:r>
            <a:r>
              <a:rPr lang="ko-KR" altLang="en-US" u="sng" dirty="0" err="1" smtClean="0">
                <a:latin typeface="HY강M" pitchFamily="18" charset="-127"/>
                <a:ea typeface="HY강M" pitchFamily="18" charset="-127"/>
              </a:rPr>
              <a:t>자동기술법에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 의한 새로운 형상을 보여주고 있는데 그의 자동적인 회화는 마음속에 주제나 구성적인 구상도 없이 시작 된다</a:t>
            </a:r>
            <a:r>
              <a:rPr lang="en-US" altLang="ko-KR" u="sng" dirty="0" smtClean="0"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그의 펜은 주제를 의식하지도 않고 감각을 따르듯이 가끔 떠올라 확실해 지는 이미지를 주저하지도 않고 재빠르게 움직여서 표현 한다</a:t>
            </a:r>
            <a:r>
              <a:rPr lang="en-US" altLang="ko-KR" u="sng" dirty="0" smtClean="0">
                <a:latin typeface="HY강M" pitchFamily="18" charset="-127"/>
                <a:ea typeface="HY강M" pitchFamily="18" charset="-127"/>
              </a:rPr>
              <a:t>. (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초현실주의 미술에 내재된 무의식 표현 특성에 관한 연구</a:t>
            </a:r>
            <a:r>
              <a:rPr lang="en-US" altLang="ko-KR" u="sng" dirty="0" smtClean="0">
                <a:latin typeface="HY강M" pitchFamily="18" charset="-127"/>
                <a:ea typeface="HY강M" pitchFamily="18" charset="-127"/>
              </a:rPr>
              <a:t>, 2003 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홍익대 </a:t>
            </a:r>
            <a:r>
              <a:rPr lang="en-US" altLang="ko-KR" u="sng" dirty="0" smtClean="0">
                <a:latin typeface="HY강M" pitchFamily="18" charset="-127"/>
                <a:ea typeface="HY강M" pitchFamily="18" charset="-127"/>
              </a:rPr>
              <a:t>,p 38)</a:t>
            </a:r>
            <a:endParaRPr lang="ko-KR" altLang="en-US" u="sng" dirty="0" smtClean="0">
              <a:latin typeface="HY강M" pitchFamily="18" charset="-127"/>
              <a:ea typeface="HY강M" pitchFamily="18" charset="-127"/>
            </a:endParaRPr>
          </a:p>
          <a:p>
            <a:pPr fontAlgn="base"/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이러한 작품들은 무의식적 </a:t>
            </a:r>
            <a:r>
              <a:rPr lang="ko-KR" altLang="en-US" u="sng" dirty="0" err="1" smtClean="0">
                <a:latin typeface="HY강M" pitchFamily="18" charset="-127"/>
                <a:ea typeface="HY강M" pitchFamily="18" charset="-127"/>
              </a:rPr>
              <a:t>인것과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 감각적인 것 그리고 시각적인 것으로부터 오는 그 자체로서의 완전성을 가지고 있으며 의도적인 구성효과보다 우연의 효과에서 더 좋은 효과를 가지고 온다</a:t>
            </a:r>
            <a:r>
              <a:rPr lang="en-US" altLang="ko-KR" u="sng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u="sng" dirty="0" smtClean="0">
              <a:latin typeface="HY강M" pitchFamily="18" charset="-127"/>
              <a:ea typeface="HY강M" pitchFamily="18" charset="-127"/>
            </a:endParaRPr>
          </a:p>
          <a:p>
            <a:pPr fontAlgn="base" latinLnBrk="0"/>
            <a:endParaRPr lang="ko-KR" altLang="en-US" dirty="0" smtClean="0">
              <a:latin typeface="HY강M" pitchFamily="18" charset="-127"/>
              <a:ea typeface="HY강M" pitchFamily="18" charset="-127"/>
            </a:endParaRPr>
          </a:p>
          <a:p>
            <a:pPr fontAlgn="base" latinLnBrk="0">
              <a:buNone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2)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추상표현주의</a:t>
            </a: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 fontAlgn="base" latinLnBrk="0">
              <a:buNone/>
            </a:pP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-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액션페인팅</a:t>
            </a:r>
            <a:endParaRPr lang="ko-KR" altLang="en-US" dirty="0" smtClean="0">
              <a:latin typeface="HY강M" pitchFamily="18" charset="-127"/>
              <a:ea typeface="HY강M" pitchFamily="18" charset="-127"/>
            </a:endParaRPr>
          </a:p>
          <a:p>
            <a:endParaRPr lang="ko-KR" altLang="en-US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28596" y="1571611"/>
            <a:ext cx="82868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u="sng" dirty="0">
                <a:latin typeface="HY강M" pitchFamily="18" charset="-127"/>
                <a:ea typeface="HY강M" pitchFamily="18" charset="-127"/>
              </a:rPr>
              <a:t>무의식의 가상은 재빨리 </a:t>
            </a:r>
            <a:r>
              <a:rPr lang="ko-KR" altLang="en-US" u="sng" dirty="0" err="1">
                <a:latin typeface="HY강M" pitchFamily="18" charset="-127"/>
                <a:ea typeface="HY강M" pitchFamily="18" charset="-127"/>
              </a:rPr>
              <a:t>스쳐지나가는</a:t>
            </a:r>
            <a:r>
              <a:rPr lang="ko-KR" altLang="en-US" u="sng" dirty="0">
                <a:latin typeface="HY강M" pitchFamily="18" charset="-127"/>
                <a:ea typeface="HY강M" pitchFamily="18" charset="-127"/>
              </a:rPr>
              <a:t> 경우가 많으므로 나타나는 순간 그림이나 스케치 또는 진흙으로 형상을 빚는 등의 방법을 통해 능동적 상상이 스스로를 드러내도록 하는 것도 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좋다 무의식의 숨겨진 세계를 건드리는 이 탁월한 방법은 아직 제 평가를 충분히 받지 못하고 있다 사실 확실한 목표물이 시야에 보이는 것은 아니다 다만 의식적인 의지와는 별개로 상상에 손을 내맡겨 그림을 그리는 것이다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. 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그 그림이 무슨 그림이냐고 묻는 다면 그것은 초보자의 의문일 뿐이다 문외한들은 지적으로 이해할 수 없다면 무의미 하다고 생각하려는 경향이 있다 예술가가 자신이 그린 그림을 반드시 이해해야 할 필요는 없다 사실 그에게는 두 번 다시 바로 그런 식으로 생각 할 수 있는 기회가 찾아오지 않을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것이다</a:t>
            </a: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 fontAlgn="base"/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u="sng" dirty="0">
                <a:latin typeface="HY강M" pitchFamily="18" charset="-127"/>
                <a:ea typeface="HY강M" pitchFamily="18" charset="-127"/>
              </a:rPr>
              <a:t>그는 느낌에 의존 한다 그림의 분명한 의미나 의도를 알지는 못한다 해도 그는 </a:t>
            </a:r>
            <a:r>
              <a:rPr lang="ko-KR" altLang="en-US" u="sng" dirty="0" err="1">
                <a:latin typeface="HY강M" pitchFamily="18" charset="-127"/>
                <a:ea typeface="HY강M" pitchFamily="18" charset="-127"/>
              </a:rPr>
              <a:t>그림그리기를</a:t>
            </a:r>
            <a:r>
              <a:rPr lang="ko-KR" altLang="en-US" u="sng" dirty="0">
                <a:latin typeface="HY강M" pitchFamily="18" charset="-127"/>
                <a:ea typeface="HY강M" pitchFamily="18" charset="-127"/>
              </a:rPr>
              <a:t> 즐길 수 있고 또 가치 있게 여길 수 있다 그로서는 예술적인 가치를 느끼는 것이 아니라 자유의 느낌 그리고 생산에 따르는 성취감을 느끼는 것이 </a:t>
            </a:r>
            <a:r>
              <a:rPr lang="ko-KR" altLang="en-US" u="sng" dirty="0" smtClean="0">
                <a:latin typeface="HY강M" pitchFamily="18" charset="-127"/>
                <a:ea typeface="HY강M" pitchFamily="18" charset="-127"/>
              </a:rPr>
              <a:t>중요하다</a:t>
            </a:r>
            <a:endParaRPr lang="en-US" altLang="ko-KR" u="sng" dirty="0" smtClean="0">
              <a:latin typeface="HY강M" pitchFamily="18" charset="-127"/>
              <a:ea typeface="HY강M" pitchFamily="18" charset="-127"/>
            </a:endParaRPr>
          </a:p>
          <a:p>
            <a:pPr fontAlgn="base"/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dirty="0" err="1">
                <a:latin typeface="HY강M" pitchFamily="18" charset="-127"/>
                <a:ea typeface="HY강M" pitchFamily="18" charset="-127"/>
              </a:rPr>
              <a:t>한권으로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 읽는 융 에드워드 암스트롱 </a:t>
            </a:r>
            <a:r>
              <a:rPr lang="ko-KR" altLang="en-US" dirty="0" err="1">
                <a:latin typeface="HY강M" pitchFamily="18" charset="-127"/>
                <a:ea typeface="HY강M" pitchFamily="18" charset="-127"/>
              </a:rPr>
              <a:t>베넷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dirty="0" err="1">
                <a:latin typeface="HY강M" pitchFamily="18" charset="-127"/>
                <a:ea typeface="HY강M" pitchFamily="18" charset="-127"/>
              </a:rPr>
              <a:t>김형섭번역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,1997 </a:t>
            </a:r>
            <a:r>
              <a:rPr lang="ko-KR" altLang="en-US" dirty="0" err="1">
                <a:latin typeface="HY강M" pitchFamily="18" charset="-127"/>
                <a:ea typeface="HY강M" pitchFamily="18" charset="-127"/>
              </a:rPr>
              <a:t>푸른숲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,144p)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C:\Users\최희숙\Desktop\포트폴리오\Untitled_00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 descr="C:\Users\최희숙\Desktop\포트폴리오\Untitled_00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86999" cy="6965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 descr="C:\Users\최희숙\Desktop\포트폴리오\Untitled_0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290" name="Picture 2" descr="C:\Users\최희숙\Desktop\포트폴리오\Untitled_00023.jpg"/>
          <p:cNvPicPr>
            <a:picLocks noChangeAspect="1" noChangeArrowheads="1"/>
          </p:cNvPicPr>
          <p:nvPr/>
        </p:nvPicPr>
        <p:blipFill>
          <a:blip r:embed="rId2" cstate="print"/>
          <a:srcRect r="8621" b="12644"/>
          <a:stretch>
            <a:fillRect/>
          </a:stretch>
        </p:blipFill>
        <p:spPr bwMode="auto">
          <a:xfrm>
            <a:off x="0" y="0"/>
            <a:ext cx="956510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3314" name="Picture 2" descr="C:\Users\최희숙\Desktop\포트폴리오\Untitled_00028.jpg"/>
          <p:cNvPicPr>
            <a:picLocks noChangeAspect="1" noChangeArrowheads="1"/>
          </p:cNvPicPr>
          <p:nvPr/>
        </p:nvPicPr>
        <p:blipFill>
          <a:blip r:embed="rId2" cstate="print"/>
          <a:srcRect r="4326" b="9051"/>
          <a:stretch>
            <a:fillRect/>
          </a:stretch>
        </p:blipFill>
        <p:spPr bwMode="auto">
          <a:xfrm>
            <a:off x="0" y="0"/>
            <a:ext cx="961904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338" name="Picture 2" descr="C:\Users\최희숙\Desktop\포트폴리오\Untitled_00030.jpg"/>
          <p:cNvPicPr>
            <a:picLocks noChangeAspect="1" noChangeArrowheads="1"/>
          </p:cNvPicPr>
          <p:nvPr/>
        </p:nvPicPr>
        <p:blipFill>
          <a:blip r:embed="rId2" cstate="print"/>
          <a:srcRect r="4326" b="5901"/>
          <a:stretch>
            <a:fillRect/>
          </a:stretch>
        </p:blipFill>
        <p:spPr bwMode="auto">
          <a:xfrm>
            <a:off x="0" y="0"/>
            <a:ext cx="929704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8434" name="Picture 2" descr="C:\Users\최희숙\Desktop\포트폴리오\Untitled_00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85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최희숙\Desktop\포트폴리오\Untitled_000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523" y="-99393"/>
            <a:ext cx="9276523" cy="6957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1506" name="Picture 2" descr="C:\Users\최희숙\Desktop\포트폴리오\Untitled_00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032" y="-243408"/>
            <a:ext cx="9468544" cy="7101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2530" name="Picture 2" descr="C:\Users\최희숙\Desktop\포트폴리오\Untitled_00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2123728" y="1196752"/>
            <a:ext cx="6563072" cy="492941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작품제목 </a:t>
            </a: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>: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2800" b="1" dirty="0" smtClean="0">
                <a:latin typeface="HY강M" pitchFamily="18" charset="-127"/>
                <a:ea typeface="HY강M" pitchFamily="18" charset="-127"/>
              </a:rPr>
              <a:t>D</a:t>
            </a:r>
            <a:r>
              <a:rPr lang="en-US" altLang="ko-KR" sz="2400" b="1" dirty="0" smtClean="0">
                <a:latin typeface="HY강M" pitchFamily="18" charset="-127"/>
                <a:ea typeface="HY강M" pitchFamily="18" charset="-127"/>
              </a:rPr>
              <a:t>rawing</a:t>
            </a: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/>
            </a:r>
            <a:br>
              <a:rPr lang="en-US" altLang="ko-KR" sz="2400" dirty="0" smtClean="0">
                <a:latin typeface="HY강M" pitchFamily="18" charset="-127"/>
                <a:ea typeface="HY강M" pitchFamily="18" charset="-127"/>
              </a:rPr>
            </a:br>
            <a:endParaRPr lang="en-US" altLang="ko-KR" sz="24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endParaRPr lang="en-US" altLang="ko-KR" sz="19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endParaRPr lang="en-US" altLang="ko-KR" sz="19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endParaRPr lang="en-US" altLang="ko-KR" sz="19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기존의 아름다움만을 부각시키는 장신구의 영역에서 벗어나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, </a:t>
            </a:r>
            <a:endParaRPr lang="ko-KR" altLang="en-US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오늘날에는 조형언어를 가진 하나의 예술작품으로 존재하는 장신구라는 데에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의의를 두고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과거 단순히 아름다움만을 추구하는 장신구에서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 현대에는 자기개성과 취향을 직접적으로 표현할 수 있는 수단이 될 뿐 아니라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, </a:t>
            </a: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조형성이 있는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예술 작품에 장신구의 기능을 부여 한다는 사고의 전환을 의도 하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여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 장신구에서 예술 작품으로써 의미를 전환하기 위해서 나의 무의식이 </a:t>
            </a:r>
            <a:r>
              <a:rPr lang="ko-KR" altLang="en-US" sz="1700" dirty="0" err="1" smtClean="0">
                <a:latin typeface="HY강M" pitchFamily="18" charset="-127"/>
                <a:ea typeface="HY강M" pitchFamily="18" charset="-127"/>
              </a:rPr>
              <a:t>존재하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는 내부 세계에 눈을 돌려 나만의 조형언어를 찾는데 집중하였고 여기에는 나의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무의식적인 드로잉 선이 존재한다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 이 드로잉 선 속에서 나는 내 안의 </a:t>
            </a:r>
            <a:r>
              <a:rPr lang="ko-KR" altLang="en-US" sz="1700" dirty="0" err="1" smtClean="0">
                <a:latin typeface="HY강M" pitchFamily="18" charset="-127"/>
                <a:ea typeface="HY강M" pitchFamily="18" charset="-127"/>
              </a:rPr>
              <a:t>진정성을</a:t>
            </a: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 찾아가기 위해서 미처 인식하지 못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했던 무의식의 영역을 발견하고 의식이 존재하는 이성과 논리적인 세계 속에서</a:t>
            </a:r>
            <a:endParaRPr lang="en-US" altLang="ko-KR" sz="1700" dirty="0" smtClean="0">
              <a:latin typeface="HY강M" pitchFamily="18" charset="-127"/>
              <a:ea typeface="HY강M" pitchFamily="18" charset="-127"/>
            </a:endParaRP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는 찾을 수 없는 조형성과 우연성이 주는 유희를 찾게 되는 과정에서 </a:t>
            </a:r>
          </a:p>
          <a:p>
            <a:pPr>
              <a:buNone/>
            </a:pP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예술창조의 기쁨을 맛보게 되며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1700" dirty="0" smtClean="0">
                <a:latin typeface="HY강M" pitchFamily="18" charset="-127"/>
                <a:ea typeface="HY강M" pitchFamily="18" charset="-127"/>
              </a:rPr>
              <a:t>나의 조형언어로서 장신구로 재탄생 되었다</a:t>
            </a:r>
            <a:r>
              <a:rPr lang="en-US" altLang="ko-KR" sz="1700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700" dirty="0" smtClean="0">
              <a:latin typeface="HY강M" pitchFamily="18" charset="-127"/>
              <a:ea typeface="HY강M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C:\Users\최희숙\Desktop\최희숙 드로잉.jpg"/>
          <p:cNvPicPr>
            <a:picLocks noChangeAspect="1" noChangeArrowheads="1"/>
          </p:cNvPicPr>
          <p:nvPr/>
        </p:nvPicPr>
        <p:blipFill>
          <a:blip r:embed="rId2" cstate="print"/>
          <a:srcRect t="9850" r="2984" b="11660"/>
          <a:stretch>
            <a:fillRect/>
          </a:stretch>
        </p:blipFill>
        <p:spPr bwMode="auto">
          <a:xfrm>
            <a:off x="0" y="-441647"/>
            <a:ext cx="9144000" cy="7299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C:\Users\최희숙\Desktop\120801 금속공예 369811 copy (4).jpg"/>
          <p:cNvPicPr>
            <a:picLocks noChangeAspect="1" noChangeArrowheads="1"/>
          </p:cNvPicPr>
          <p:nvPr/>
        </p:nvPicPr>
        <p:blipFill>
          <a:blip r:embed="rId2" cstate="print"/>
          <a:srcRect l="9364" t="476" r="6827"/>
          <a:stretch>
            <a:fillRect/>
          </a:stretch>
        </p:blipFill>
        <p:spPr bwMode="auto">
          <a:xfrm>
            <a:off x="-36512" y="-27384"/>
            <a:ext cx="9180512" cy="6885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최희숙\Desktop\Output\작업완료\120801 금속공예 369821 -1 copy.jpg"/>
          <p:cNvPicPr>
            <a:picLocks noChangeAspect="1" noChangeArrowheads="1"/>
          </p:cNvPicPr>
          <p:nvPr/>
        </p:nvPicPr>
        <p:blipFill>
          <a:blip r:embed="rId2" cstate="print"/>
          <a:srcRect r="3260" b="-756"/>
          <a:stretch>
            <a:fillRect/>
          </a:stretch>
        </p:blipFill>
        <p:spPr bwMode="auto">
          <a:xfrm>
            <a:off x="0" y="0"/>
            <a:ext cx="9144000" cy="594928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5796136" y="6021288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 silver, pearl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최희숙\Desktop\Output\작업완료\드로잉\120801 금속공예 369941 copy.JPG"/>
          <p:cNvPicPr>
            <a:picLocks noChangeAspect="1" noChangeArrowheads="1"/>
          </p:cNvPicPr>
          <p:nvPr/>
        </p:nvPicPr>
        <p:blipFill>
          <a:blip r:embed="rId2" cstate="print"/>
          <a:srcRect l="1064" t="9582" r="4255" b="20948"/>
          <a:stretch>
            <a:fillRect/>
          </a:stretch>
        </p:blipFill>
        <p:spPr bwMode="auto">
          <a:xfrm>
            <a:off x="1115616" y="0"/>
            <a:ext cx="7033738" cy="6875676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403648" y="6488668"/>
            <a:ext cx="5747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최희숙\Desktop\Output\작업완료\드로잉\120801 금속공예 36991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5013556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289410" y="6488668"/>
            <a:ext cx="5747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최희숙\Desktop\Output\작업완료\드로잉\120801 금속공예 37028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011" y="0"/>
            <a:ext cx="5147285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441186" y="6488668"/>
            <a:ext cx="5883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silver,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최희숙\Desktop\Output\작업완료\드로잉\120801 금속공예 370301 cop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5147285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3433426" y="6488668"/>
            <a:ext cx="5747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최희숙\Desktop\밀화부리\20120811_160550.jpg"/>
          <p:cNvPicPr>
            <a:picLocks noChangeAspect="1" noChangeArrowheads="1"/>
          </p:cNvPicPr>
          <p:nvPr/>
        </p:nvPicPr>
        <p:blipFill>
          <a:blip r:embed="rId2" cstate="print"/>
          <a:srcRect l="5833" t="4375" r="6665" b="13592"/>
          <a:stretch>
            <a:fillRect/>
          </a:stretch>
        </p:blipFill>
        <p:spPr bwMode="auto">
          <a:xfrm>
            <a:off x="2339752" y="404664"/>
            <a:ext cx="4320480" cy="54006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691680" y="6093296"/>
            <a:ext cx="5747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최희숙\Desktop\Output\작업완료\드로잉\120801 금속공예 37078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5147285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419872" y="6488668"/>
            <a:ext cx="5747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최희숙\Desktop\Output\작업완료\드로잉\120801 금속공예 37018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779994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113584" y="6488668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  copper  net, silver,  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최희숙\Desktop\Output\작업완료\드로잉\120801 금속공예 37091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5147285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5292080" y="6488668"/>
            <a:ext cx="3639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최희숙\Desktop\Output\작업완료\드로잉\120801 금속공예 370911-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76788"/>
            <a:ext cx="9144000" cy="7011576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5220072" y="6488668"/>
            <a:ext cx="3639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  net, silver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최희숙\Desktop\Output\작업완료\드로잉\120801 금속공예 371401-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4301781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331640" y="6093296"/>
            <a:ext cx="6502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gold-plating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C:\Users\최희숙\Desktop\Output\작업완료\드로잉\120801 금속공예 37149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2" y="0"/>
            <a:ext cx="9137276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2577779" y="6488668"/>
            <a:ext cx="6566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강M" pitchFamily="18" charset="-127"/>
                <a:ea typeface="HY강M" pitchFamily="18" charset="-127"/>
              </a:rPr>
              <a:t>Drawing series / copper, copper line,  copper  net, silver-plating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3143248"/>
            <a:ext cx="8643966" cy="1285884"/>
          </a:xfrm>
        </p:spPr>
        <p:txBody>
          <a:bodyPr/>
          <a:lstStyle/>
          <a:p>
            <a:pPr>
              <a:buNone/>
            </a:pPr>
            <a:r>
              <a:rPr lang="ko-KR" altLang="en-US" sz="1600" b="1" dirty="0" smtClean="0">
                <a:latin typeface="HY강M" pitchFamily="18" charset="-127"/>
                <a:ea typeface="HY강M" pitchFamily="18" charset="-127"/>
              </a:rPr>
              <a:t>무</a:t>
            </a:r>
            <a:r>
              <a:rPr lang="ko-KR" altLang="en-US" sz="1600" dirty="0" smtClean="0">
                <a:latin typeface="HY강M" pitchFamily="18" charset="-127"/>
                <a:ea typeface="HY강M" pitchFamily="18" charset="-127"/>
              </a:rPr>
              <a:t>의식의 </a:t>
            </a:r>
            <a:r>
              <a:rPr lang="ko-KR" altLang="en-US" sz="1600" dirty="0">
                <a:latin typeface="HY강M" pitchFamily="18" charset="-127"/>
                <a:ea typeface="HY강M" pitchFamily="18" charset="-127"/>
              </a:rPr>
              <a:t>세계는 무궁무진하며 무의식적 표현과 함께 나의 위치를 고정해 줄 수 있을 뿐 아니라 창조적 원천의 샘으로 다양하게 변주할 수 있는 발상들은 나의 발전에 큰 영향을 준다</a:t>
            </a:r>
            <a:r>
              <a:rPr lang="en-US" altLang="ko-KR" sz="1600" dirty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1600" dirty="0">
              <a:latin typeface="HY강M" pitchFamily="18" charset="-127"/>
              <a:ea typeface="HY강M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627</Words>
  <Application>Microsoft Office PowerPoint</Application>
  <PresentationFormat>화면 슬라이드 쇼(4:3)</PresentationFormat>
  <Paragraphs>73</Paragraphs>
  <Slides>37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38" baseType="lpstr">
      <vt:lpstr>Office 테마</vt:lpstr>
      <vt:lpstr>나의 작품 ,   내가 생각하는 작품관</vt:lpstr>
      <vt:lpstr>슬라이드 2</vt:lpstr>
      <vt:lpstr>작품제목: 낙서하다  (낙서하다 series 1) </vt:lpstr>
      <vt:lpstr>슬라이드 4</vt:lpstr>
      <vt:lpstr>낙서하다.  Size100*70*40mm 정은</vt:lpstr>
      <vt:lpstr>슬라이드 6</vt:lpstr>
      <vt:lpstr>슬라이드 7</vt:lpstr>
      <vt:lpstr>대한민국디자인 전람회 입선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나의 작품 ,  내가 생각하는 작품관</dc:title>
  <dc:creator>USER</dc:creator>
  <cp:lastModifiedBy>USER</cp:lastModifiedBy>
  <cp:revision>4</cp:revision>
  <dcterms:created xsi:type="dcterms:W3CDTF">2013-03-10T14:33:00Z</dcterms:created>
  <dcterms:modified xsi:type="dcterms:W3CDTF">2013-03-10T15:06:00Z</dcterms:modified>
</cp:coreProperties>
</file>